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0" r:id="rId3"/>
    <p:sldId id="261" r:id="rId4"/>
    <p:sldId id="263" r:id="rId5"/>
    <p:sldId id="258" r:id="rId6"/>
    <p:sldId id="264" r:id="rId7"/>
    <p:sldId id="265" r:id="rId8"/>
    <p:sldId id="266" r:id="rId9"/>
    <p:sldId id="267" r:id="rId10"/>
    <p:sldId id="268" r:id="rId11"/>
    <p:sldId id="271" r:id="rId12"/>
    <p:sldId id="272" r:id="rId13"/>
    <p:sldId id="273" r:id="rId14"/>
    <p:sldId id="274" r:id="rId15"/>
    <p:sldId id="275" r:id="rId16"/>
    <p:sldId id="276" r:id="rId17"/>
    <p:sldId id="277" r:id="rId18"/>
    <p:sldId id="278" r:id="rId19"/>
    <p:sldId id="282" r:id="rId20"/>
    <p:sldId id="283" r:id="rId21"/>
    <p:sldId id="284" r:id="rId22"/>
    <p:sldId id="285" r:id="rId23"/>
    <p:sldId id="286" r:id="rId24"/>
    <p:sldId id="287" r:id="rId25"/>
    <p:sldId id="288" r:id="rId26"/>
    <p:sldId id="289" r:id="rId27"/>
    <p:sldId id="279" r:id="rId28"/>
    <p:sldId id="290" r:id="rId29"/>
    <p:sldId id="291" r:id="rId30"/>
    <p:sldId id="292" r:id="rId31"/>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C1B8D2C0-7D0D-4B7A-AEF9-3D97CEE9D2C9}" type="datetimeFigureOut">
              <a:rPr lang="es-AR" smtClean="0"/>
              <a:t>09/05/2013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9BFE3D8D-C8EE-46BB-B0D1-76D7E0BE2D24}" type="slidenum">
              <a:rPr lang="es-AR" smtClean="0"/>
              <a:t>‹Nº›</a:t>
            </a:fld>
            <a:endParaRPr lang="es-AR"/>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1B8D2C0-7D0D-4B7A-AEF9-3D97CEE9D2C9}" type="datetimeFigureOut">
              <a:rPr lang="es-AR" smtClean="0"/>
              <a:t>09/05/2013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9BFE3D8D-C8EE-46BB-B0D1-76D7E0BE2D24}" type="slidenum">
              <a:rPr lang="es-AR" smtClean="0"/>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1B8D2C0-7D0D-4B7A-AEF9-3D97CEE9D2C9}" type="datetimeFigureOut">
              <a:rPr lang="es-AR" smtClean="0"/>
              <a:t>09/05/2013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9BFE3D8D-C8EE-46BB-B0D1-76D7E0BE2D24}" type="slidenum">
              <a:rPr lang="es-AR" smtClean="0"/>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1B8D2C0-7D0D-4B7A-AEF9-3D97CEE9D2C9}" type="datetimeFigureOut">
              <a:rPr lang="es-AR" smtClean="0"/>
              <a:t>09/05/2013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9BFE3D8D-C8EE-46BB-B0D1-76D7E0BE2D24}" type="slidenum">
              <a:rPr lang="es-AR" smtClean="0"/>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1B8D2C0-7D0D-4B7A-AEF9-3D97CEE9D2C9}" type="datetimeFigureOut">
              <a:rPr lang="es-AR" smtClean="0"/>
              <a:t>09/05/2013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9BFE3D8D-C8EE-46BB-B0D1-76D7E0BE2D24}" type="slidenum">
              <a:rPr lang="es-AR" smtClean="0"/>
              <a:t>‹Nº›</a:t>
            </a:fld>
            <a:endParaRPr lang="es-AR"/>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1B8D2C0-7D0D-4B7A-AEF9-3D97CEE9D2C9}" type="datetimeFigureOut">
              <a:rPr lang="es-AR" smtClean="0"/>
              <a:t>09/05/2013</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9BFE3D8D-C8EE-46BB-B0D1-76D7E0BE2D24}" type="slidenum">
              <a:rPr lang="es-AR" smtClean="0"/>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C1B8D2C0-7D0D-4B7A-AEF9-3D97CEE9D2C9}" type="datetimeFigureOut">
              <a:rPr lang="es-AR" smtClean="0"/>
              <a:t>09/05/2013</a:t>
            </a:fld>
            <a:endParaRPr lang="es-AR"/>
          </a:p>
        </p:txBody>
      </p:sp>
      <p:sp>
        <p:nvSpPr>
          <p:cNvPr id="8" name="Footer Placeholder 7"/>
          <p:cNvSpPr>
            <a:spLocks noGrp="1"/>
          </p:cNvSpPr>
          <p:nvPr>
            <p:ph type="ftr" sz="quarter" idx="11"/>
          </p:nvPr>
        </p:nvSpPr>
        <p:spPr/>
        <p:txBody>
          <a:bodyPr/>
          <a:lstStyle/>
          <a:p>
            <a:endParaRPr lang="es-AR"/>
          </a:p>
        </p:txBody>
      </p:sp>
      <p:sp>
        <p:nvSpPr>
          <p:cNvPr id="9" name="Slide Number Placeholder 8"/>
          <p:cNvSpPr>
            <a:spLocks noGrp="1"/>
          </p:cNvSpPr>
          <p:nvPr>
            <p:ph type="sldNum" sz="quarter" idx="12"/>
          </p:nvPr>
        </p:nvSpPr>
        <p:spPr/>
        <p:txBody>
          <a:bodyPr/>
          <a:lstStyle/>
          <a:p>
            <a:fld id="{9BFE3D8D-C8EE-46BB-B0D1-76D7E0BE2D24}" type="slidenum">
              <a:rPr lang="es-AR" smtClean="0"/>
              <a:t>‹Nº›</a:t>
            </a:fld>
            <a:endParaRPr lang="es-AR"/>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C1B8D2C0-7D0D-4B7A-AEF9-3D97CEE9D2C9}" type="datetimeFigureOut">
              <a:rPr lang="es-AR" smtClean="0"/>
              <a:t>09/05/2013</a:t>
            </a:fld>
            <a:endParaRPr lang="es-AR"/>
          </a:p>
        </p:txBody>
      </p:sp>
      <p:sp>
        <p:nvSpPr>
          <p:cNvPr id="4" name="Footer Placeholder 3"/>
          <p:cNvSpPr>
            <a:spLocks noGrp="1"/>
          </p:cNvSpPr>
          <p:nvPr>
            <p:ph type="ftr" sz="quarter" idx="11"/>
          </p:nvPr>
        </p:nvSpPr>
        <p:spPr/>
        <p:txBody>
          <a:bodyPr/>
          <a:lstStyle/>
          <a:p>
            <a:endParaRPr lang="es-AR"/>
          </a:p>
        </p:txBody>
      </p:sp>
      <p:sp>
        <p:nvSpPr>
          <p:cNvPr id="5" name="Slide Number Placeholder 4"/>
          <p:cNvSpPr>
            <a:spLocks noGrp="1"/>
          </p:cNvSpPr>
          <p:nvPr>
            <p:ph type="sldNum" sz="quarter" idx="12"/>
          </p:nvPr>
        </p:nvSpPr>
        <p:spPr/>
        <p:txBody>
          <a:bodyPr/>
          <a:lstStyle/>
          <a:p>
            <a:fld id="{9BFE3D8D-C8EE-46BB-B0D1-76D7E0BE2D24}" type="slidenum">
              <a:rPr lang="es-AR" smtClean="0"/>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B8D2C0-7D0D-4B7A-AEF9-3D97CEE9D2C9}" type="datetimeFigureOut">
              <a:rPr lang="es-AR" smtClean="0"/>
              <a:t>09/05/2013</a:t>
            </a:fld>
            <a:endParaRPr lang="es-AR"/>
          </a:p>
        </p:txBody>
      </p:sp>
      <p:sp>
        <p:nvSpPr>
          <p:cNvPr id="3" name="Footer Placeholder 2"/>
          <p:cNvSpPr>
            <a:spLocks noGrp="1"/>
          </p:cNvSpPr>
          <p:nvPr>
            <p:ph type="ftr" sz="quarter" idx="11"/>
          </p:nvPr>
        </p:nvSpPr>
        <p:spPr/>
        <p:txBody>
          <a:bodyPr/>
          <a:lstStyle/>
          <a:p>
            <a:endParaRPr lang="es-AR"/>
          </a:p>
        </p:txBody>
      </p:sp>
      <p:sp>
        <p:nvSpPr>
          <p:cNvPr id="4" name="Slide Number Placeholder 3"/>
          <p:cNvSpPr>
            <a:spLocks noGrp="1"/>
          </p:cNvSpPr>
          <p:nvPr>
            <p:ph type="sldNum" sz="quarter" idx="12"/>
          </p:nvPr>
        </p:nvSpPr>
        <p:spPr/>
        <p:txBody>
          <a:bodyPr/>
          <a:lstStyle/>
          <a:p>
            <a:fld id="{9BFE3D8D-C8EE-46BB-B0D1-76D7E0BE2D24}" type="slidenum">
              <a:rPr lang="es-AR" smtClean="0"/>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1B8D2C0-7D0D-4B7A-AEF9-3D97CEE9D2C9}" type="datetimeFigureOut">
              <a:rPr lang="es-AR" smtClean="0"/>
              <a:t>09/05/2013</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9BFE3D8D-C8EE-46BB-B0D1-76D7E0BE2D24}" type="slidenum">
              <a:rPr lang="es-AR" smtClean="0"/>
              <a:t>‹Nº›</a:t>
            </a:fld>
            <a:endParaRPr lang="es-AR"/>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1B8D2C0-7D0D-4B7A-AEF9-3D97CEE9D2C9}" type="datetimeFigureOut">
              <a:rPr lang="es-AR" smtClean="0"/>
              <a:t>09/05/2013</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9BFE3D8D-C8EE-46BB-B0D1-76D7E0BE2D24}" type="slidenum">
              <a:rPr lang="es-AR" smtClean="0"/>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C1B8D2C0-7D0D-4B7A-AEF9-3D97CEE9D2C9}" type="datetimeFigureOut">
              <a:rPr lang="es-AR" smtClean="0"/>
              <a:t>09/05/2013</a:t>
            </a:fld>
            <a:endParaRPr lang="es-AR"/>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s-AR"/>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9BFE3D8D-C8EE-46BB-B0D1-76D7E0BE2D24}" type="slidenum">
              <a:rPr lang="es-AR" smtClean="0"/>
              <a:t>‹Nº›</a:t>
            </a:fld>
            <a:endParaRPr lang="es-A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MCj03826130000[1]"/>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5682"/>
          <a:stretch/>
        </p:blipFill>
        <p:spPr bwMode="auto">
          <a:xfrm>
            <a:off x="2699792" y="3570514"/>
            <a:ext cx="3657600" cy="3084038"/>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ctrTitle"/>
          </p:nvPr>
        </p:nvSpPr>
        <p:spPr>
          <a:xfrm>
            <a:off x="827584" y="1124744"/>
            <a:ext cx="7772400" cy="1470025"/>
          </a:xfrm>
        </p:spPr>
        <p:txBody>
          <a:bodyPr/>
          <a:lstStyle/>
          <a:p>
            <a:r>
              <a:rPr lang="en-US" dirty="0" smtClean="0"/>
              <a:t>Writing an Essay</a:t>
            </a:r>
            <a:endParaRPr lang="es-AR" dirty="0"/>
          </a:p>
        </p:txBody>
      </p:sp>
    </p:spTree>
    <p:extLst>
      <p:ext uri="{BB962C8B-B14F-4D97-AF65-F5344CB8AC3E}">
        <p14:creationId xmlns:p14="http://schemas.microsoft.com/office/powerpoint/2010/main" val="977464071"/>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60648" y="442913"/>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t>Think of an introduction as an upside down triangle.</a:t>
            </a:r>
            <a:endParaRPr lang="en-US" sz="2800" dirty="0"/>
          </a:p>
        </p:txBody>
      </p:sp>
      <p:sp>
        <p:nvSpPr>
          <p:cNvPr id="3" name="AutoShape 4"/>
          <p:cNvSpPr txBox="1">
            <a:spLocks noChangeArrowheads="1"/>
          </p:cNvSpPr>
          <p:nvPr/>
        </p:nvSpPr>
        <p:spPr>
          <a:xfrm>
            <a:off x="457200" y="1600200"/>
            <a:ext cx="8229600" cy="4525963"/>
          </a:xfrm>
          <a:prstGeom prst="flowChartMerge">
            <a:avLst/>
          </a:prstGeom>
          <a:solidFill>
            <a:srgbClr val="FFFFFF"/>
          </a:solidFill>
          <a:ln>
            <a:solidFill>
              <a:srgbClr val="000000"/>
            </a:solidFill>
            <a:prstDash val="sysDot"/>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US" sz="2400" dirty="0" smtClean="0"/>
              <a:t>General statement that introduces the topic.</a:t>
            </a:r>
          </a:p>
          <a:p>
            <a:pPr>
              <a:lnSpc>
                <a:spcPct val="90000"/>
              </a:lnSpc>
            </a:pPr>
            <a:r>
              <a:rPr lang="en-US" sz="2400" dirty="0" smtClean="0"/>
              <a:t>Additional statements that lead into the thesis statement.</a:t>
            </a:r>
          </a:p>
          <a:p>
            <a:pPr>
              <a:lnSpc>
                <a:spcPct val="90000"/>
              </a:lnSpc>
            </a:pPr>
            <a:r>
              <a:rPr lang="en-US" sz="2400" dirty="0" smtClean="0"/>
              <a:t>Thesis statement.</a:t>
            </a:r>
            <a:endParaRPr lang="en-US" sz="2400" dirty="0"/>
          </a:p>
        </p:txBody>
      </p:sp>
      <p:sp>
        <p:nvSpPr>
          <p:cNvPr id="4" name="Text Box 5"/>
          <p:cNvSpPr txBox="1">
            <a:spLocks noChangeArrowheads="1"/>
          </p:cNvSpPr>
          <p:nvPr/>
        </p:nvSpPr>
        <p:spPr bwMode="auto">
          <a:xfrm>
            <a:off x="7315200" y="1219200"/>
            <a:ext cx="1447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General</a:t>
            </a:r>
          </a:p>
        </p:txBody>
      </p:sp>
      <p:sp>
        <p:nvSpPr>
          <p:cNvPr id="5" name="Text Box 6"/>
          <p:cNvSpPr txBox="1">
            <a:spLocks noChangeArrowheads="1"/>
          </p:cNvSpPr>
          <p:nvPr/>
        </p:nvSpPr>
        <p:spPr bwMode="auto">
          <a:xfrm>
            <a:off x="4800600" y="5867400"/>
            <a:ext cx="1447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Specific</a:t>
            </a:r>
          </a:p>
        </p:txBody>
      </p:sp>
    </p:spTree>
    <p:extLst>
      <p:ext uri="{BB962C8B-B14F-4D97-AF65-F5344CB8AC3E}">
        <p14:creationId xmlns:p14="http://schemas.microsoft.com/office/powerpoint/2010/main" val="2002895429"/>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a:bodyPr>
          <a:lstStyle/>
          <a:p>
            <a:r>
              <a:rPr lang="en-US" sz="4000" dirty="0"/>
              <a:t>Example of a General Statement</a:t>
            </a:r>
          </a:p>
        </p:txBody>
      </p:sp>
      <p:sp>
        <p:nvSpPr>
          <p:cNvPr id="21507" name="Rectangle 3"/>
          <p:cNvSpPr>
            <a:spLocks noGrp="1" noChangeArrowheads="1"/>
          </p:cNvSpPr>
          <p:nvPr>
            <p:ph idx="1"/>
          </p:nvPr>
        </p:nvSpPr>
        <p:spPr>
          <a:xfrm>
            <a:off x="467544" y="1772816"/>
            <a:ext cx="8229600" cy="4876800"/>
          </a:xfrm>
        </p:spPr>
        <p:txBody>
          <a:bodyPr>
            <a:normAutofit/>
          </a:bodyPr>
          <a:lstStyle/>
          <a:p>
            <a:r>
              <a:rPr lang="en-US" sz="3600" dirty="0"/>
              <a:t>Humanity’s greatest achievements have brought progress, but too often this “progress” has resulted in despair, and such progress is captured in </a:t>
            </a:r>
            <a:r>
              <a:rPr lang="en-US" sz="3600" i="1" dirty="0"/>
              <a:t>All Quiet on the Western Front</a:t>
            </a:r>
            <a:r>
              <a:rPr lang="en-US" sz="3600" dirty="0"/>
              <a:t>.  </a:t>
            </a:r>
          </a:p>
          <a:p>
            <a:pPr>
              <a:buFontTx/>
              <a:buNone/>
            </a:pPr>
            <a:endParaRPr lang="en-US" dirty="0"/>
          </a:p>
        </p:txBody>
      </p:sp>
    </p:spTree>
    <p:extLst>
      <p:ext uri="{BB962C8B-B14F-4D97-AF65-F5344CB8AC3E}">
        <p14:creationId xmlns:p14="http://schemas.microsoft.com/office/powerpoint/2010/main" val="3598512091"/>
      </p:ext>
    </p:extLst>
  </p:cSld>
  <p:clrMapOvr>
    <a:masterClrMapping/>
  </p:clrMapOvr>
  <p:transition spd="slow">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fontScale="90000"/>
          </a:bodyPr>
          <a:lstStyle/>
          <a:p>
            <a:r>
              <a:rPr lang="en-US" sz="4000" dirty="0"/>
              <a:t>After you make a general statement…</a:t>
            </a:r>
          </a:p>
        </p:txBody>
      </p:sp>
      <p:sp>
        <p:nvSpPr>
          <p:cNvPr id="22531" name="Rectangle 3"/>
          <p:cNvSpPr>
            <a:spLocks noGrp="1" noChangeArrowheads="1"/>
          </p:cNvSpPr>
          <p:nvPr>
            <p:ph idx="1"/>
          </p:nvPr>
        </p:nvSpPr>
        <p:spPr/>
        <p:txBody>
          <a:bodyPr>
            <a:normAutofit/>
          </a:bodyPr>
          <a:lstStyle/>
          <a:p>
            <a:r>
              <a:rPr lang="en-US" sz="2400" dirty="0"/>
              <a:t>You need transitional statements or elaborations that connect your general statement to your thesis.</a:t>
            </a:r>
          </a:p>
          <a:p>
            <a:r>
              <a:rPr lang="en-US" sz="2400" dirty="0"/>
              <a:t>Examples:</a:t>
            </a:r>
          </a:p>
          <a:p>
            <a:pPr lvl="1"/>
            <a:r>
              <a:rPr lang="en-US" sz="2400" dirty="0"/>
              <a:t>In the novel by Erich Maria Remarque, he describes gratuitous acts of violence brought upon the soldiers by the latest technological advancements.</a:t>
            </a:r>
          </a:p>
          <a:p>
            <a:pPr lvl="1"/>
            <a:r>
              <a:rPr lang="en-US" sz="2400" dirty="0"/>
              <a:t>The inventions of chemical/gas agents and war machines, like tanks and air-fighters, have aided warfare but have reduced many people to bloodbaths.</a:t>
            </a:r>
          </a:p>
          <a:p>
            <a:pPr lvl="1"/>
            <a:endParaRPr lang="en-US" sz="2400" dirty="0"/>
          </a:p>
        </p:txBody>
      </p:sp>
    </p:spTree>
    <p:extLst>
      <p:ext uri="{BB962C8B-B14F-4D97-AF65-F5344CB8AC3E}">
        <p14:creationId xmlns:p14="http://schemas.microsoft.com/office/powerpoint/2010/main" val="36869563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slide(fromBottom)">
                                      <p:cBhvr>
                                        <p:cTn id="7" dur="500"/>
                                        <p:tgtEl>
                                          <p:spTgt spid="225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nodeType="clickEffect">
                                  <p:stCondLst>
                                    <p:cond delay="0"/>
                                  </p:stCondLst>
                                  <p:childTnLst>
                                    <p:set>
                                      <p:cBhvr>
                                        <p:cTn id="11" dur="1" fill="hold">
                                          <p:stCondLst>
                                            <p:cond delay="0"/>
                                          </p:stCondLst>
                                        </p:cTn>
                                        <p:tgtEl>
                                          <p:spTgt spid="22531">
                                            <p:txEl>
                                              <p:pRg st="1" end="1"/>
                                            </p:txEl>
                                          </p:spTgt>
                                        </p:tgtEl>
                                        <p:attrNameLst>
                                          <p:attrName>style.visibility</p:attrName>
                                        </p:attrNameLst>
                                      </p:cBhvr>
                                      <p:to>
                                        <p:strVal val="visible"/>
                                      </p:to>
                                    </p:set>
                                    <p:animEffect transition="in" filter="slide(fromBottom)">
                                      <p:cBhvr>
                                        <p:cTn id="12" dur="500"/>
                                        <p:tgtEl>
                                          <p:spTgt spid="2253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nodeType="clickEffect">
                                  <p:stCondLst>
                                    <p:cond delay="0"/>
                                  </p:stCondLst>
                                  <p:childTnLst>
                                    <p:set>
                                      <p:cBhvr>
                                        <p:cTn id="16" dur="1" fill="hold">
                                          <p:stCondLst>
                                            <p:cond delay="0"/>
                                          </p:stCondLst>
                                        </p:cTn>
                                        <p:tgtEl>
                                          <p:spTgt spid="22531">
                                            <p:txEl>
                                              <p:pRg st="2" end="2"/>
                                            </p:txEl>
                                          </p:spTgt>
                                        </p:tgtEl>
                                        <p:attrNameLst>
                                          <p:attrName>style.visibility</p:attrName>
                                        </p:attrNameLst>
                                      </p:cBhvr>
                                      <p:to>
                                        <p:strVal val="visible"/>
                                      </p:to>
                                    </p:set>
                                    <p:animEffect transition="in" filter="slide(fromBottom)">
                                      <p:cBhvr>
                                        <p:cTn id="17" dur="500"/>
                                        <p:tgtEl>
                                          <p:spTgt spid="2253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nodeType="clickEffect">
                                  <p:stCondLst>
                                    <p:cond delay="0"/>
                                  </p:stCondLst>
                                  <p:childTnLst>
                                    <p:set>
                                      <p:cBhvr>
                                        <p:cTn id="21" dur="1" fill="hold">
                                          <p:stCondLst>
                                            <p:cond delay="0"/>
                                          </p:stCondLst>
                                        </p:cTn>
                                        <p:tgtEl>
                                          <p:spTgt spid="22531">
                                            <p:txEl>
                                              <p:pRg st="3" end="3"/>
                                            </p:txEl>
                                          </p:spTgt>
                                        </p:tgtEl>
                                        <p:attrNameLst>
                                          <p:attrName>style.visibility</p:attrName>
                                        </p:attrNameLst>
                                      </p:cBhvr>
                                      <p:to>
                                        <p:strVal val="visible"/>
                                      </p:to>
                                    </p:set>
                                    <p:animEffect transition="in" filter="slide(fromBottom)">
                                      <p:cBhvr>
                                        <p:cTn id="22" dur="500"/>
                                        <p:tgtEl>
                                          <p:spTgt spid="225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a:t>Thesis statement</a:t>
            </a:r>
          </a:p>
        </p:txBody>
      </p:sp>
      <p:sp>
        <p:nvSpPr>
          <p:cNvPr id="23555" name="Rectangle 3"/>
          <p:cNvSpPr>
            <a:spLocks noGrp="1" noChangeArrowheads="1"/>
          </p:cNvSpPr>
          <p:nvPr>
            <p:ph idx="1"/>
          </p:nvPr>
        </p:nvSpPr>
        <p:spPr/>
        <p:txBody>
          <a:bodyPr>
            <a:normAutofit/>
          </a:bodyPr>
          <a:lstStyle/>
          <a:p>
            <a:r>
              <a:rPr lang="en-US" sz="3600" dirty="0"/>
              <a:t>Your last sentence is the thesis.</a:t>
            </a:r>
          </a:p>
          <a:p>
            <a:pPr marL="0" indent="0">
              <a:buNone/>
            </a:pPr>
            <a:r>
              <a:rPr lang="en-US" dirty="0"/>
              <a:t>Example:</a:t>
            </a:r>
          </a:p>
          <a:p>
            <a:pPr lvl="1"/>
            <a:r>
              <a:rPr lang="en-US" sz="3200" dirty="0"/>
              <a:t>Remarque uses the imagery of a stone to demonstrate how the destructive “weight” or force of technology brings down the soldiers’ morale and hopes.	</a:t>
            </a:r>
            <a:endParaRPr lang="en-US" dirty="0"/>
          </a:p>
          <a:p>
            <a:pPr lvl="1"/>
            <a:endParaRPr lang="en-US" dirty="0"/>
          </a:p>
        </p:txBody>
      </p:sp>
    </p:spTree>
    <p:extLst>
      <p:ext uri="{BB962C8B-B14F-4D97-AF65-F5344CB8AC3E}">
        <p14:creationId xmlns:p14="http://schemas.microsoft.com/office/powerpoint/2010/main" val="7457004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23555">
                                            <p:txEl>
                                              <p:pRg st="1" end="1"/>
                                            </p:txEl>
                                          </p:spTgt>
                                        </p:tgtEl>
                                        <p:attrNameLst>
                                          <p:attrName>style.visibility</p:attrName>
                                        </p:attrNameLst>
                                      </p:cBhvr>
                                      <p:to>
                                        <p:strVal val="visible"/>
                                      </p:to>
                                    </p:set>
                                    <p:animEffect transition="in" filter="slide(fromBottom)">
                                      <p:cBhvr>
                                        <p:cTn id="7" dur="500"/>
                                        <p:tgtEl>
                                          <p:spTgt spid="23555">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nodeType="clickEffect">
                                  <p:stCondLst>
                                    <p:cond delay="0"/>
                                  </p:stCondLst>
                                  <p:childTnLst>
                                    <p:set>
                                      <p:cBhvr>
                                        <p:cTn id="11" dur="1" fill="hold">
                                          <p:stCondLst>
                                            <p:cond delay="0"/>
                                          </p:stCondLst>
                                        </p:cTn>
                                        <p:tgtEl>
                                          <p:spTgt spid="23555">
                                            <p:txEl>
                                              <p:pRg st="2" end="2"/>
                                            </p:txEl>
                                          </p:spTgt>
                                        </p:tgtEl>
                                        <p:attrNameLst>
                                          <p:attrName>style.visibility</p:attrName>
                                        </p:attrNameLst>
                                      </p:cBhvr>
                                      <p:to>
                                        <p:strVal val="visible"/>
                                      </p:to>
                                    </p:set>
                                    <p:animEffect transition="in" filter="slide(fromBottom)">
                                      <p:cBhvr>
                                        <p:cTn id="12" dur="500"/>
                                        <p:tgtEl>
                                          <p:spTgt spid="2355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a:bodyPr>
          <a:lstStyle/>
          <a:p>
            <a:r>
              <a:rPr lang="en-US"/>
              <a:t>Example of an Introduction:</a:t>
            </a:r>
          </a:p>
        </p:txBody>
      </p:sp>
      <p:sp>
        <p:nvSpPr>
          <p:cNvPr id="14339" name="Rectangle 3"/>
          <p:cNvSpPr>
            <a:spLocks noGrp="1" noChangeArrowheads="1"/>
          </p:cNvSpPr>
          <p:nvPr>
            <p:ph idx="1"/>
          </p:nvPr>
        </p:nvSpPr>
        <p:spPr>
          <a:xfrm>
            <a:off x="457200" y="1600200"/>
            <a:ext cx="8229600" cy="4876800"/>
          </a:xfrm>
        </p:spPr>
        <p:txBody>
          <a:bodyPr/>
          <a:lstStyle/>
          <a:p>
            <a:pPr>
              <a:lnSpc>
                <a:spcPct val="80000"/>
              </a:lnSpc>
            </a:pPr>
            <a:r>
              <a:rPr lang="en-US" sz="2000" b="1" dirty="0"/>
              <a:t>[General statement]:</a:t>
            </a:r>
            <a:r>
              <a:rPr lang="en-US" sz="2000" dirty="0"/>
              <a:t> </a:t>
            </a:r>
            <a:r>
              <a:rPr lang="en-US" sz="1800" dirty="0"/>
              <a:t>Humanity’s greatest achievements have brought progress, but too often this “progress” has resulted in despair, and such progress is captured in </a:t>
            </a:r>
            <a:r>
              <a:rPr lang="en-US" sz="1800" i="1" dirty="0"/>
              <a:t>All Quiet on the Western Front</a:t>
            </a:r>
            <a:r>
              <a:rPr lang="en-US" sz="1800" dirty="0"/>
              <a:t>. </a:t>
            </a:r>
          </a:p>
          <a:p>
            <a:pPr>
              <a:lnSpc>
                <a:spcPct val="80000"/>
              </a:lnSpc>
            </a:pPr>
            <a:r>
              <a:rPr lang="en-US" sz="1800" b="1" dirty="0"/>
              <a:t>[Transitional statement(s)]:</a:t>
            </a:r>
            <a:r>
              <a:rPr lang="en-US" sz="1800" dirty="0"/>
              <a:t> In the novel by Erich Maria Remarque, he describes gratuitous acts of violence brought upon the soldiers by the latest technological advancements.  The inventions of chemical/gas agents and war machines, like tanks and air-fighters, have aided warfare but have reduced many people to bloodbaths.</a:t>
            </a:r>
            <a:r>
              <a:rPr lang="en-US" sz="1800" b="1" dirty="0"/>
              <a:t>[Plot/Observation only]</a:t>
            </a:r>
          </a:p>
          <a:p>
            <a:pPr>
              <a:lnSpc>
                <a:spcPct val="80000"/>
              </a:lnSpc>
            </a:pPr>
            <a:r>
              <a:rPr lang="en-US" sz="1800" b="1" dirty="0"/>
              <a:t>[Thesis]:</a:t>
            </a:r>
            <a:r>
              <a:rPr lang="en-US" sz="1800" dirty="0"/>
              <a:t> Remarque uses the imagery from nature associated with destruction to demonstrate how the destructive “weight” or force of technology brings down the soldiers’ morale and hopes.	</a:t>
            </a:r>
            <a:r>
              <a:rPr lang="en-US" sz="1800" b="1" dirty="0"/>
              <a:t>[Plot and Thought/Commentary]</a:t>
            </a:r>
          </a:p>
          <a:p>
            <a:pPr>
              <a:lnSpc>
                <a:spcPct val="80000"/>
              </a:lnSpc>
            </a:pPr>
            <a:r>
              <a:rPr lang="en-US" sz="1800" dirty="0"/>
              <a:t>[Another possible thesis: Remarque criticizes these advancements in order to warn future generations of the deadly consequences of technology. – Be careful with these type of thesis statements – the kind that deal with author’s intent.  You would need more background to prove this thesis.] </a:t>
            </a:r>
          </a:p>
        </p:txBody>
      </p:sp>
    </p:spTree>
    <p:extLst>
      <p:ext uri="{BB962C8B-B14F-4D97-AF65-F5344CB8AC3E}">
        <p14:creationId xmlns:p14="http://schemas.microsoft.com/office/powerpoint/2010/main" val="2102704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slide(fromBottom)">
                                      <p:cBhvr>
                                        <p:cTn id="7" dur="500"/>
                                        <p:tgtEl>
                                          <p:spTgt spid="1433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nodeType="clickEffect">
                                  <p:stCondLst>
                                    <p:cond delay="0"/>
                                  </p:stCondLst>
                                  <p:childTnLst>
                                    <p:set>
                                      <p:cBhvr>
                                        <p:cTn id="11" dur="1" fill="hold">
                                          <p:stCondLst>
                                            <p:cond delay="0"/>
                                          </p:stCondLst>
                                        </p:cTn>
                                        <p:tgtEl>
                                          <p:spTgt spid="14339">
                                            <p:txEl>
                                              <p:pRg st="1" end="1"/>
                                            </p:txEl>
                                          </p:spTgt>
                                        </p:tgtEl>
                                        <p:attrNameLst>
                                          <p:attrName>style.visibility</p:attrName>
                                        </p:attrNameLst>
                                      </p:cBhvr>
                                      <p:to>
                                        <p:strVal val="visible"/>
                                      </p:to>
                                    </p:set>
                                    <p:animEffect transition="in" filter="slide(fromBottom)">
                                      <p:cBhvr>
                                        <p:cTn id="12" dur="500"/>
                                        <p:tgtEl>
                                          <p:spTgt spid="1433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nodeType="clickEffect">
                                  <p:stCondLst>
                                    <p:cond delay="0"/>
                                  </p:stCondLst>
                                  <p:childTnLst>
                                    <p:set>
                                      <p:cBhvr>
                                        <p:cTn id="16" dur="1" fill="hold">
                                          <p:stCondLst>
                                            <p:cond delay="0"/>
                                          </p:stCondLst>
                                        </p:cTn>
                                        <p:tgtEl>
                                          <p:spTgt spid="14339">
                                            <p:txEl>
                                              <p:pRg st="2" end="2"/>
                                            </p:txEl>
                                          </p:spTgt>
                                        </p:tgtEl>
                                        <p:attrNameLst>
                                          <p:attrName>style.visibility</p:attrName>
                                        </p:attrNameLst>
                                      </p:cBhvr>
                                      <p:to>
                                        <p:strVal val="visible"/>
                                      </p:to>
                                    </p:set>
                                    <p:animEffect transition="in" filter="slide(fromBottom)">
                                      <p:cBhvr>
                                        <p:cTn id="17" dur="500"/>
                                        <p:tgtEl>
                                          <p:spTgt spid="1433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nodeType="clickEffect">
                                  <p:stCondLst>
                                    <p:cond delay="0"/>
                                  </p:stCondLst>
                                  <p:childTnLst>
                                    <p:set>
                                      <p:cBhvr>
                                        <p:cTn id="21" dur="1" fill="hold">
                                          <p:stCondLst>
                                            <p:cond delay="0"/>
                                          </p:stCondLst>
                                        </p:cTn>
                                        <p:tgtEl>
                                          <p:spTgt spid="14339">
                                            <p:txEl>
                                              <p:pRg st="3" end="3"/>
                                            </p:txEl>
                                          </p:spTgt>
                                        </p:tgtEl>
                                        <p:attrNameLst>
                                          <p:attrName>style.visibility</p:attrName>
                                        </p:attrNameLst>
                                      </p:cBhvr>
                                      <p:to>
                                        <p:strVal val="visible"/>
                                      </p:to>
                                    </p:set>
                                    <p:animEffect transition="in" filter="slide(fromBottom)">
                                      <p:cBhvr>
                                        <p:cTn id="22" dur="500"/>
                                        <p:tgtEl>
                                          <p:spTgt spid="1433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US" dirty="0" smtClean="0"/>
              <a:t>Body</a:t>
            </a:r>
            <a:endParaRPr lang="en-US" dirty="0"/>
          </a:p>
        </p:txBody>
      </p:sp>
      <p:sp>
        <p:nvSpPr>
          <p:cNvPr id="16386" name="Content Placeholder 1"/>
          <p:cNvSpPr>
            <a:spLocks noGrp="1"/>
          </p:cNvSpPr>
          <p:nvPr>
            <p:ph idx="1"/>
          </p:nvPr>
        </p:nvSpPr>
        <p:spPr/>
        <p:txBody>
          <a:bodyPr/>
          <a:lstStyle/>
          <a:p>
            <a:pPr eaLnBrk="1" hangingPunct="1">
              <a:buFont typeface="Wingdings 3" pitchFamily="18" charset="2"/>
              <a:buNone/>
            </a:pPr>
            <a:r>
              <a:rPr lang="en-US" dirty="0" smtClean="0"/>
              <a:t>	In </a:t>
            </a:r>
            <a:r>
              <a:rPr lang="en-US" dirty="0" smtClean="0"/>
              <a:t>the body, the writer presents at least three paragraphs.  Each paragraph has a main supporting idea that directly relates to the thesis, main idea or topic of the paper as presented in the introduction.  For these main supporting ideas, the writer supplies additional details explanations and proof related to the supporting main ideas.</a:t>
            </a:r>
          </a:p>
        </p:txBody>
      </p:sp>
    </p:spTree>
    <p:extLst>
      <p:ext uri="{BB962C8B-B14F-4D97-AF65-F5344CB8AC3E}">
        <p14:creationId xmlns:p14="http://schemas.microsoft.com/office/powerpoint/2010/main" val="174728549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US" dirty="0" smtClean="0"/>
              <a:t>Body</a:t>
            </a:r>
            <a:endParaRPr lang="en-US" dirty="0"/>
          </a:p>
        </p:txBody>
      </p:sp>
      <p:sp>
        <p:nvSpPr>
          <p:cNvPr id="2" name="Content Placeholder 1"/>
          <p:cNvSpPr>
            <a:spLocks noGrp="1"/>
          </p:cNvSpPr>
          <p:nvPr>
            <p:ph idx="1"/>
          </p:nvPr>
        </p:nvSpPr>
        <p:spPr>
          <a:xfrm>
            <a:off x="467544" y="1268760"/>
            <a:ext cx="8229600" cy="4525963"/>
          </a:xfrm>
        </p:spPr>
        <p:txBody>
          <a:bodyPr>
            <a:normAutofit/>
          </a:bodyPr>
          <a:lstStyle/>
          <a:p>
            <a:pPr marL="365760" indent="-256032" eaLnBrk="1" fontAlgn="auto" hangingPunct="1">
              <a:spcAft>
                <a:spcPts val="0"/>
              </a:spcAft>
              <a:buFont typeface="Wingdings 3"/>
              <a:buNone/>
              <a:defRPr/>
            </a:pPr>
            <a:r>
              <a:rPr lang="en-US" dirty="0" smtClean="0"/>
              <a:t>Goal—the body serves one or more of the following purposes: </a:t>
            </a:r>
          </a:p>
          <a:p>
            <a:pPr marL="365760" indent="-256032" eaLnBrk="1" fontAlgn="auto" hangingPunct="1">
              <a:spcAft>
                <a:spcPts val="0"/>
              </a:spcAft>
              <a:buFont typeface="Wingdings 3"/>
              <a:buNone/>
              <a:defRPr/>
            </a:pPr>
            <a:r>
              <a:rPr lang="en-US" dirty="0" smtClean="0"/>
              <a:t>1.  Tell your story in a narrative essay</a:t>
            </a:r>
          </a:p>
          <a:p>
            <a:pPr marL="624078" indent="-514350" eaLnBrk="1" fontAlgn="auto" hangingPunct="1">
              <a:spcAft>
                <a:spcPts val="0"/>
              </a:spcAft>
              <a:buFont typeface="Wingdings 3" pitchFamily="18" charset="2"/>
              <a:buNone/>
              <a:defRPr/>
            </a:pPr>
            <a:r>
              <a:rPr lang="en-US" dirty="0" smtClean="0"/>
              <a:t>2.  Compare and contrast your information in     an expository essay</a:t>
            </a:r>
          </a:p>
          <a:p>
            <a:pPr marL="624078" indent="-514350" eaLnBrk="1" fontAlgn="auto" hangingPunct="1">
              <a:spcAft>
                <a:spcPts val="0"/>
              </a:spcAft>
              <a:buFont typeface="Wingdings 3" pitchFamily="18" charset="2"/>
              <a:buNone/>
              <a:defRPr/>
            </a:pPr>
            <a:r>
              <a:rPr lang="en-US" dirty="0" smtClean="0"/>
              <a:t>3.  Describe your idea/object/process/person/</a:t>
            </a:r>
          </a:p>
          <a:p>
            <a:pPr marL="624078" indent="-514350" eaLnBrk="1" fontAlgn="auto" hangingPunct="1">
              <a:spcAft>
                <a:spcPts val="0"/>
              </a:spcAft>
              <a:buFont typeface="Wingdings 3" pitchFamily="18" charset="2"/>
              <a:buNone/>
              <a:defRPr/>
            </a:pPr>
            <a:r>
              <a:rPr lang="en-US" dirty="0" smtClean="0"/>
              <a:t>	place in an expository essay</a:t>
            </a:r>
          </a:p>
          <a:p>
            <a:pPr marL="624078" indent="-514350" eaLnBrk="1" fontAlgn="auto" hangingPunct="1">
              <a:spcAft>
                <a:spcPts val="0"/>
              </a:spcAft>
              <a:buFont typeface="Wingdings 3"/>
              <a:buNone/>
              <a:defRPr/>
            </a:pPr>
            <a:r>
              <a:rPr lang="en-US" dirty="0" smtClean="0"/>
              <a:t>4.  Prove your point or thesis in an argumentative essay</a:t>
            </a:r>
          </a:p>
          <a:p>
            <a:pPr marL="624078" indent="-514350" eaLnBrk="1" fontAlgn="auto" hangingPunct="1">
              <a:spcAft>
                <a:spcPts val="0"/>
              </a:spcAft>
              <a:buFont typeface="Wingdings 3"/>
              <a:buNone/>
              <a:defRPr/>
            </a:pPr>
            <a:r>
              <a:rPr lang="en-US" dirty="0" smtClean="0"/>
              <a:t>5.  Explain your solution to a problem in an  argumentative essay</a:t>
            </a:r>
            <a:endParaRPr lang="en-US" dirty="0"/>
          </a:p>
        </p:txBody>
      </p:sp>
    </p:spTree>
    <p:extLst>
      <p:ext uri="{BB962C8B-B14F-4D97-AF65-F5344CB8AC3E}">
        <p14:creationId xmlns:p14="http://schemas.microsoft.com/office/powerpoint/2010/main" val="205029677"/>
      </p:ext>
    </p:extLst>
  </p:cSld>
  <p:clrMapOvr>
    <a:masterClrMapping/>
  </p:clrMapOvr>
  <p:transition spd="slow">
    <p:cov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US" dirty="0" smtClean="0"/>
              <a:t>Body</a:t>
            </a:r>
            <a:endParaRPr lang="en-US" dirty="0"/>
          </a:p>
        </p:txBody>
      </p:sp>
      <p:sp>
        <p:nvSpPr>
          <p:cNvPr id="18434" name="Content Placeholder 1"/>
          <p:cNvSpPr>
            <a:spLocks noGrp="1"/>
          </p:cNvSpPr>
          <p:nvPr>
            <p:ph idx="1"/>
          </p:nvPr>
        </p:nvSpPr>
        <p:spPr/>
        <p:txBody>
          <a:bodyPr/>
          <a:lstStyle/>
          <a:p>
            <a:pPr eaLnBrk="1" hangingPunct="1">
              <a:buFont typeface="Wingdings 3" pitchFamily="18" charset="2"/>
              <a:buNone/>
            </a:pPr>
            <a:r>
              <a:rPr lang="en-US" smtClean="0"/>
              <a:t>Use a specific order or orders in the body of an essay:</a:t>
            </a:r>
          </a:p>
          <a:p>
            <a:pPr eaLnBrk="1" hangingPunct="1">
              <a:buFont typeface="Wingdings 3" pitchFamily="18" charset="2"/>
              <a:buNone/>
            </a:pPr>
            <a:r>
              <a:rPr lang="en-US" smtClean="0"/>
              <a:t>1.  Spatial order—order based on location—use for descriptions</a:t>
            </a:r>
          </a:p>
          <a:p>
            <a:pPr eaLnBrk="1" hangingPunct="1">
              <a:buFont typeface="Wingdings 3" pitchFamily="18" charset="2"/>
              <a:buNone/>
            </a:pPr>
            <a:r>
              <a:rPr lang="en-US" smtClean="0"/>
              <a:t>2.  Chronological order—order based on time—use for events in a 	narrative essay</a:t>
            </a:r>
          </a:p>
        </p:txBody>
      </p:sp>
    </p:spTree>
    <p:extLst>
      <p:ext uri="{BB962C8B-B14F-4D97-AF65-F5344CB8AC3E}">
        <p14:creationId xmlns:p14="http://schemas.microsoft.com/office/powerpoint/2010/main" val="3710834919"/>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lang="en-US" b="0" dirty="0" smtClean="0"/>
              <a:t>Body</a:t>
            </a:r>
            <a:endParaRPr lang="en-US" b="0" dirty="0"/>
          </a:p>
        </p:txBody>
      </p:sp>
      <p:sp>
        <p:nvSpPr>
          <p:cNvPr id="19458" name="Content Placeholder 1"/>
          <p:cNvSpPr>
            <a:spLocks noGrp="1"/>
          </p:cNvSpPr>
          <p:nvPr>
            <p:ph idx="1"/>
          </p:nvPr>
        </p:nvSpPr>
        <p:spPr/>
        <p:txBody>
          <a:bodyPr/>
          <a:lstStyle/>
          <a:p>
            <a:pPr eaLnBrk="1" hangingPunct="1">
              <a:buFont typeface="Wingdings 3" pitchFamily="18" charset="2"/>
              <a:buNone/>
            </a:pPr>
            <a:r>
              <a:rPr lang="en-US" smtClean="0"/>
              <a:t>3. Logical order—order based on ways of thinking—use for cause/effect, problem/solution, main idea/support in argumentative and expository essays</a:t>
            </a:r>
          </a:p>
          <a:p>
            <a:pPr eaLnBrk="1" hangingPunct="1">
              <a:buFont typeface="Wingdings 3" pitchFamily="18" charset="2"/>
              <a:buNone/>
            </a:pPr>
            <a:r>
              <a:rPr lang="en-US" smtClean="0"/>
              <a:t>4. Order of Importance—order based on most important information to least important/ least important to most important—use in argumentative and expository essays</a:t>
            </a:r>
          </a:p>
          <a:p>
            <a:pPr>
              <a:buFont typeface="Wingdings 3" pitchFamily="18" charset="2"/>
              <a:buNone/>
            </a:pPr>
            <a:endParaRPr lang="en-US" smtClean="0"/>
          </a:p>
        </p:txBody>
      </p:sp>
    </p:spTree>
    <p:extLst>
      <p:ext uri="{BB962C8B-B14F-4D97-AF65-F5344CB8AC3E}">
        <p14:creationId xmlns:p14="http://schemas.microsoft.com/office/powerpoint/2010/main" val="39727644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t>Body paragraphs</a:t>
            </a:r>
          </a:p>
        </p:txBody>
      </p:sp>
      <p:sp>
        <p:nvSpPr>
          <p:cNvPr id="5123" name="Rectangle 3"/>
          <p:cNvSpPr>
            <a:spLocks noGrp="1" noChangeArrowheads="1"/>
          </p:cNvSpPr>
          <p:nvPr>
            <p:ph idx="1"/>
          </p:nvPr>
        </p:nvSpPr>
        <p:spPr/>
        <p:txBody>
          <a:bodyPr>
            <a:normAutofit/>
          </a:bodyPr>
          <a:lstStyle/>
          <a:p>
            <a:pPr>
              <a:lnSpc>
                <a:spcPct val="90000"/>
              </a:lnSpc>
            </a:pPr>
            <a:r>
              <a:rPr lang="en-US" dirty="0"/>
              <a:t>Body Paragraphs (Paragraph Frame):</a:t>
            </a:r>
          </a:p>
          <a:p>
            <a:pPr lvl="1">
              <a:lnSpc>
                <a:spcPct val="90000"/>
              </a:lnSpc>
            </a:pPr>
            <a:r>
              <a:rPr lang="en-US" dirty="0"/>
              <a:t>Topic sentence </a:t>
            </a:r>
          </a:p>
          <a:p>
            <a:pPr lvl="1">
              <a:lnSpc>
                <a:spcPct val="90000"/>
              </a:lnSpc>
            </a:pPr>
            <a:r>
              <a:rPr lang="en-US" dirty="0"/>
              <a:t>Evidence (specific example, detail, or reason that “proves” the topic sentence) [</a:t>
            </a:r>
            <a:r>
              <a:rPr lang="en-US" b="1" dirty="0"/>
              <a:t>PLOT</a:t>
            </a:r>
            <a:r>
              <a:rPr lang="en-US" dirty="0"/>
              <a:t>]</a:t>
            </a:r>
          </a:p>
          <a:p>
            <a:pPr lvl="1">
              <a:lnSpc>
                <a:spcPct val="90000"/>
              </a:lnSpc>
            </a:pPr>
            <a:r>
              <a:rPr lang="en-US" dirty="0"/>
              <a:t>Commentary (interpretation of how the example relates to the topic sentence.) [</a:t>
            </a:r>
            <a:r>
              <a:rPr lang="en-US" b="1" dirty="0"/>
              <a:t>THOUGHT</a:t>
            </a:r>
            <a:r>
              <a:rPr lang="en-US" dirty="0"/>
              <a:t>]</a:t>
            </a:r>
          </a:p>
          <a:p>
            <a:pPr lvl="1">
              <a:lnSpc>
                <a:spcPct val="90000"/>
              </a:lnSpc>
            </a:pPr>
            <a:r>
              <a:rPr lang="en-US" dirty="0"/>
              <a:t>Additional supporting sentences with evidence and commentary.</a:t>
            </a:r>
          </a:p>
          <a:p>
            <a:pPr lvl="1">
              <a:lnSpc>
                <a:spcPct val="90000"/>
              </a:lnSpc>
            </a:pPr>
            <a:r>
              <a:rPr lang="en-US" dirty="0"/>
              <a:t>Concluding sentence</a:t>
            </a:r>
          </a:p>
          <a:p>
            <a:pPr>
              <a:lnSpc>
                <a:spcPct val="90000"/>
              </a:lnSpc>
            </a:pPr>
            <a:endParaRPr lang="en-US" dirty="0"/>
          </a:p>
        </p:txBody>
      </p:sp>
    </p:spTree>
    <p:extLst>
      <p:ext uri="{BB962C8B-B14F-4D97-AF65-F5344CB8AC3E}">
        <p14:creationId xmlns:p14="http://schemas.microsoft.com/office/powerpoint/2010/main" val="37233421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5123">
                                            <p:txEl>
                                              <p:pRg st="1" end="1"/>
                                            </p:txEl>
                                          </p:spTgt>
                                        </p:tgtEl>
                                        <p:attrNameLst>
                                          <p:attrName>style.visibility</p:attrName>
                                        </p:attrNameLst>
                                      </p:cBhvr>
                                      <p:to>
                                        <p:strVal val="visible"/>
                                      </p:to>
                                    </p:set>
                                    <p:animEffect transition="in" filter="slide(fromBottom)">
                                      <p:cBhvr>
                                        <p:cTn id="7" dur="500"/>
                                        <p:tgtEl>
                                          <p:spTgt spid="512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nodeType="clickEffect">
                                  <p:stCondLst>
                                    <p:cond delay="0"/>
                                  </p:stCondLst>
                                  <p:childTnLst>
                                    <p:set>
                                      <p:cBhvr>
                                        <p:cTn id="11" dur="1" fill="hold">
                                          <p:stCondLst>
                                            <p:cond delay="0"/>
                                          </p:stCondLst>
                                        </p:cTn>
                                        <p:tgtEl>
                                          <p:spTgt spid="5123">
                                            <p:txEl>
                                              <p:pRg st="2" end="2"/>
                                            </p:txEl>
                                          </p:spTgt>
                                        </p:tgtEl>
                                        <p:attrNameLst>
                                          <p:attrName>style.visibility</p:attrName>
                                        </p:attrNameLst>
                                      </p:cBhvr>
                                      <p:to>
                                        <p:strVal val="visible"/>
                                      </p:to>
                                    </p:set>
                                    <p:animEffect transition="in" filter="slide(fromBottom)">
                                      <p:cBhvr>
                                        <p:cTn id="12" dur="500"/>
                                        <p:tgtEl>
                                          <p:spTgt spid="512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nodeType="clickEffect">
                                  <p:stCondLst>
                                    <p:cond delay="0"/>
                                  </p:stCondLst>
                                  <p:childTnLst>
                                    <p:set>
                                      <p:cBhvr>
                                        <p:cTn id="16" dur="1" fill="hold">
                                          <p:stCondLst>
                                            <p:cond delay="0"/>
                                          </p:stCondLst>
                                        </p:cTn>
                                        <p:tgtEl>
                                          <p:spTgt spid="5123">
                                            <p:txEl>
                                              <p:pRg st="3" end="3"/>
                                            </p:txEl>
                                          </p:spTgt>
                                        </p:tgtEl>
                                        <p:attrNameLst>
                                          <p:attrName>style.visibility</p:attrName>
                                        </p:attrNameLst>
                                      </p:cBhvr>
                                      <p:to>
                                        <p:strVal val="visible"/>
                                      </p:to>
                                    </p:set>
                                    <p:animEffect transition="in" filter="slide(fromBottom)">
                                      <p:cBhvr>
                                        <p:cTn id="17" dur="500"/>
                                        <p:tgtEl>
                                          <p:spTgt spid="5123">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nodeType="clickEffect">
                                  <p:stCondLst>
                                    <p:cond delay="0"/>
                                  </p:stCondLst>
                                  <p:childTnLst>
                                    <p:set>
                                      <p:cBhvr>
                                        <p:cTn id="21" dur="1" fill="hold">
                                          <p:stCondLst>
                                            <p:cond delay="0"/>
                                          </p:stCondLst>
                                        </p:cTn>
                                        <p:tgtEl>
                                          <p:spTgt spid="5123">
                                            <p:txEl>
                                              <p:pRg st="4" end="4"/>
                                            </p:txEl>
                                          </p:spTgt>
                                        </p:tgtEl>
                                        <p:attrNameLst>
                                          <p:attrName>style.visibility</p:attrName>
                                        </p:attrNameLst>
                                      </p:cBhvr>
                                      <p:to>
                                        <p:strVal val="visible"/>
                                      </p:to>
                                    </p:set>
                                    <p:animEffect transition="in" filter="slide(fromBottom)">
                                      <p:cBhvr>
                                        <p:cTn id="22" dur="500"/>
                                        <p:tgtEl>
                                          <p:spTgt spid="5123">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nodeType="clickEffect">
                                  <p:stCondLst>
                                    <p:cond delay="0"/>
                                  </p:stCondLst>
                                  <p:childTnLst>
                                    <p:set>
                                      <p:cBhvr>
                                        <p:cTn id="26" dur="1" fill="hold">
                                          <p:stCondLst>
                                            <p:cond delay="0"/>
                                          </p:stCondLst>
                                        </p:cTn>
                                        <p:tgtEl>
                                          <p:spTgt spid="5123">
                                            <p:txEl>
                                              <p:pRg st="5" end="5"/>
                                            </p:txEl>
                                          </p:spTgt>
                                        </p:tgtEl>
                                        <p:attrNameLst>
                                          <p:attrName>style.visibility</p:attrName>
                                        </p:attrNameLst>
                                      </p:cBhvr>
                                      <p:to>
                                        <p:strVal val="visible"/>
                                      </p:to>
                                    </p:set>
                                    <p:animEffect transition="in" filter="slide(fromBottom)">
                                      <p:cBhvr>
                                        <p:cTn id="27" dur="500"/>
                                        <p:tgtEl>
                                          <p:spTgt spid="512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81000" y="1676400"/>
            <a:ext cx="7620000" cy="3581400"/>
          </a:xfrm>
        </p:spPr>
        <p:txBody>
          <a:bodyPr>
            <a:normAutofit/>
          </a:bodyPr>
          <a:lstStyle/>
          <a:p>
            <a:pPr algn="l" eaLnBrk="1" hangingPunct="1"/>
            <a:r>
              <a:rPr lang="en-US" sz="3600" dirty="0">
                <a:solidFill>
                  <a:schemeClr val="tx1"/>
                </a:solidFill>
              </a:rPr>
              <a:t>I</a:t>
            </a:r>
            <a:r>
              <a:rPr lang="en-US" sz="3600" dirty="0" smtClean="0">
                <a:solidFill>
                  <a:schemeClr val="tx1"/>
                </a:solidFill>
              </a:rPr>
              <a:t>n </a:t>
            </a:r>
            <a:r>
              <a:rPr lang="en-US" sz="3600" dirty="0" smtClean="0">
                <a:solidFill>
                  <a:schemeClr val="tx1"/>
                </a:solidFill>
              </a:rPr>
              <a:t>the world around us, most manmade structures and objects have a purpose or a function.  If we analyze the structures, we realize that the design and parts support the purpose.</a:t>
            </a:r>
          </a:p>
        </p:txBody>
      </p:sp>
      <p:pic>
        <p:nvPicPr>
          <p:cNvPr id="4099" name="Picture 4" descr="C:\Documents and Settings\Sue Stindt\Application Data\Microsoft\Media Catalog\Downloaded Clips\clad\j043314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81000"/>
            <a:ext cx="2362200"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5" descr="C:\Documents and Settings\Sue Stindt\Application Data\Microsoft\Media Catalog\Downloaded Clips\cla4\j041185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5868144" y="4797152"/>
            <a:ext cx="2895600" cy="195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9428694"/>
      </p:ext>
    </p:extLst>
  </p:cSld>
  <p:clrMapOvr>
    <a:masterClrMapping/>
  </p:clrMapOvr>
  <p:transition spd="slow">
    <p:cove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r>
              <a:rPr lang="en-US" sz="4000"/>
              <a:t>A paragraph might look like this…</a:t>
            </a:r>
          </a:p>
        </p:txBody>
      </p:sp>
      <p:sp>
        <p:nvSpPr>
          <p:cNvPr id="11267" name="Rectangle 3"/>
          <p:cNvSpPr>
            <a:spLocks noGrp="1" noChangeArrowheads="1"/>
          </p:cNvSpPr>
          <p:nvPr>
            <p:ph idx="1"/>
          </p:nvPr>
        </p:nvSpPr>
        <p:spPr/>
        <p:txBody>
          <a:bodyPr>
            <a:normAutofit/>
          </a:bodyPr>
          <a:lstStyle/>
          <a:p>
            <a:pPr>
              <a:lnSpc>
                <a:spcPct val="80000"/>
              </a:lnSpc>
            </a:pPr>
            <a:r>
              <a:rPr lang="en-US" sz="2000"/>
              <a:t>Topic sentence: [One of your observations that stems from the thesis] </a:t>
            </a:r>
            <a:r>
              <a:rPr lang="en-US" sz="2000" b="1"/>
              <a:t>[Blend of Plot &amp; Thought]</a:t>
            </a:r>
          </a:p>
          <a:p>
            <a:pPr>
              <a:lnSpc>
                <a:spcPct val="80000"/>
              </a:lnSpc>
            </a:pPr>
            <a:r>
              <a:rPr lang="en-US" sz="2000"/>
              <a:t>Evidence: [A quote or descriptive paraphrase/summary of an example]. [</a:t>
            </a:r>
            <a:r>
              <a:rPr lang="en-US" sz="2000" b="1"/>
              <a:t>PLOT]</a:t>
            </a:r>
          </a:p>
          <a:p>
            <a:pPr>
              <a:lnSpc>
                <a:spcPct val="80000"/>
              </a:lnSpc>
            </a:pPr>
            <a:r>
              <a:rPr lang="en-US" sz="2000"/>
              <a:t>Commentary: [How your evidence relates to your thesis – controlling idea] [</a:t>
            </a:r>
            <a:r>
              <a:rPr lang="en-US" sz="2000" b="1"/>
              <a:t>THOUGHT]</a:t>
            </a:r>
          </a:p>
          <a:p>
            <a:pPr>
              <a:lnSpc>
                <a:spcPct val="80000"/>
              </a:lnSpc>
            </a:pPr>
            <a:r>
              <a:rPr lang="en-US" sz="2000"/>
              <a:t>Evidence: [Further quote or summary…] </a:t>
            </a:r>
            <a:r>
              <a:rPr lang="en-US" sz="2000" b="1"/>
              <a:t>PLOT]</a:t>
            </a:r>
          </a:p>
          <a:p>
            <a:pPr>
              <a:lnSpc>
                <a:spcPct val="80000"/>
              </a:lnSpc>
            </a:pPr>
            <a:r>
              <a:rPr lang="en-US" sz="2000"/>
              <a:t>Commentary: [Relate to thesis…] </a:t>
            </a:r>
            <a:r>
              <a:rPr lang="en-US" sz="2000" b="1"/>
              <a:t>[THOUGHT]</a:t>
            </a:r>
          </a:p>
          <a:p>
            <a:pPr>
              <a:lnSpc>
                <a:spcPct val="80000"/>
              </a:lnSpc>
            </a:pPr>
            <a:r>
              <a:rPr lang="en-US" sz="2000"/>
              <a:t>Evidence: [Additional info.] </a:t>
            </a:r>
            <a:r>
              <a:rPr lang="en-US" sz="2000" b="1"/>
              <a:t>PLOT]</a:t>
            </a:r>
          </a:p>
          <a:p>
            <a:pPr>
              <a:lnSpc>
                <a:spcPct val="80000"/>
              </a:lnSpc>
            </a:pPr>
            <a:r>
              <a:rPr lang="en-US" sz="2000"/>
              <a:t>Commentary: “		“ </a:t>
            </a:r>
            <a:r>
              <a:rPr lang="en-US" sz="2000" b="1"/>
              <a:t>[THOUGHT]</a:t>
            </a:r>
          </a:p>
          <a:p>
            <a:pPr>
              <a:lnSpc>
                <a:spcPct val="80000"/>
              </a:lnSpc>
            </a:pPr>
            <a:r>
              <a:rPr lang="en-US" sz="2000"/>
              <a:t>Concluding Sentence: Rephrases your main idea/observation.</a:t>
            </a:r>
          </a:p>
          <a:p>
            <a:pPr>
              <a:lnSpc>
                <a:spcPct val="80000"/>
              </a:lnSpc>
            </a:pPr>
            <a:r>
              <a:rPr lang="en-US" sz="2000"/>
              <a:t>Transitional Sentence (may be combined with the concluding sentence or the next topic sentence) </a:t>
            </a:r>
            <a:r>
              <a:rPr lang="en-US" sz="2000" b="1"/>
              <a:t>[Blend of Plot &amp; Thought]</a:t>
            </a:r>
            <a:endParaRPr lang="en-US" sz="2000"/>
          </a:p>
          <a:p>
            <a:pPr>
              <a:lnSpc>
                <a:spcPct val="80000"/>
              </a:lnSpc>
            </a:pPr>
            <a:endParaRPr lang="en-US" sz="2000"/>
          </a:p>
        </p:txBody>
      </p:sp>
    </p:spTree>
    <p:extLst>
      <p:ext uri="{BB962C8B-B14F-4D97-AF65-F5344CB8AC3E}">
        <p14:creationId xmlns:p14="http://schemas.microsoft.com/office/powerpoint/2010/main" val="2914763590"/>
      </p:ext>
    </p:extLst>
  </p:cSld>
  <p:clrMapOvr>
    <a:masterClrMapping/>
  </p:clrMapOvr>
  <p:transition spd="slow">
    <p:wheel spokes="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t>BALANCE!!!</a:t>
            </a:r>
          </a:p>
        </p:txBody>
      </p:sp>
      <p:sp>
        <p:nvSpPr>
          <p:cNvPr id="30723" name="Rectangle 3"/>
          <p:cNvSpPr>
            <a:spLocks noGrp="1" noChangeArrowheads="1"/>
          </p:cNvSpPr>
          <p:nvPr>
            <p:ph idx="1"/>
          </p:nvPr>
        </p:nvSpPr>
        <p:spPr/>
        <p:txBody>
          <a:bodyPr/>
          <a:lstStyle/>
          <a:p>
            <a:r>
              <a:rPr lang="en-US"/>
              <a:t>You want your body paragraphs to have a balance of plot and thought!</a:t>
            </a:r>
          </a:p>
          <a:p>
            <a:pPr lvl="1"/>
            <a:r>
              <a:rPr lang="en-US"/>
              <a:t>50% PLOT</a:t>
            </a:r>
          </a:p>
          <a:p>
            <a:pPr lvl="1"/>
            <a:r>
              <a:rPr lang="en-US"/>
              <a:t>50% THOUGHT</a:t>
            </a:r>
          </a:p>
          <a:p>
            <a:r>
              <a:rPr lang="en-US"/>
              <a:t>It is acceptable to have more thought than plot but not the other way around.</a:t>
            </a:r>
          </a:p>
        </p:txBody>
      </p:sp>
    </p:spTree>
    <p:extLst>
      <p:ext uri="{BB962C8B-B14F-4D97-AF65-F5344CB8AC3E}">
        <p14:creationId xmlns:p14="http://schemas.microsoft.com/office/powerpoint/2010/main" val="7932255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Effect transition="in" filter="slide(fromBottom)">
                                      <p:cBhvr>
                                        <p:cTn id="7" dur="500"/>
                                        <p:tgtEl>
                                          <p:spTgt spid="307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nodeType="clickEffect">
                                  <p:stCondLst>
                                    <p:cond delay="0"/>
                                  </p:stCondLst>
                                  <p:childTnLst>
                                    <p:set>
                                      <p:cBhvr>
                                        <p:cTn id="11" dur="1" fill="hold">
                                          <p:stCondLst>
                                            <p:cond delay="0"/>
                                          </p:stCondLst>
                                        </p:cTn>
                                        <p:tgtEl>
                                          <p:spTgt spid="30723">
                                            <p:txEl>
                                              <p:pRg st="1" end="1"/>
                                            </p:txEl>
                                          </p:spTgt>
                                        </p:tgtEl>
                                        <p:attrNameLst>
                                          <p:attrName>style.visibility</p:attrName>
                                        </p:attrNameLst>
                                      </p:cBhvr>
                                      <p:to>
                                        <p:strVal val="visible"/>
                                      </p:to>
                                    </p:set>
                                    <p:animEffect transition="in" filter="slide(fromBottom)">
                                      <p:cBhvr>
                                        <p:cTn id="12" dur="500"/>
                                        <p:tgtEl>
                                          <p:spTgt spid="30723">
                                            <p:txEl>
                                              <p:pRg st="1" end="1"/>
                                            </p:txEl>
                                          </p:spTgt>
                                        </p:tgtEl>
                                      </p:cBhvr>
                                    </p:animEffect>
                                  </p:childTnLst>
                                </p:cTn>
                              </p:par>
                              <p:par>
                                <p:cTn id="13" presetID="12" presetClass="entr" presetSubtype="4" fill="hold" nodeType="with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animEffect transition="in" filter="slide(fromBottom)">
                                      <p:cBhvr>
                                        <p:cTn id="15" dur="500"/>
                                        <p:tgtEl>
                                          <p:spTgt spid="30723">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2" presetClass="entr" presetSubtype="4" fill="hold" nodeType="clickEffect">
                                  <p:stCondLst>
                                    <p:cond delay="0"/>
                                  </p:stCondLst>
                                  <p:childTnLst>
                                    <p:set>
                                      <p:cBhvr>
                                        <p:cTn id="19" dur="1" fill="hold">
                                          <p:stCondLst>
                                            <p:cond delay="0"/>
                                          </p:stCondLst>
                                        </p:cTn>
                                        <p:tgtEl>
                                          <p:spTgt spid="30723">
                                            <p:txEl>
                                              <p:pRg st="3" end="3"/>
                                            </p:txEl>
                                          </p:spTgt>
                                        </p:tgtEl>
                                        <p:attrNameLst>
                                          <p:attrName>style.visibility</p:attrName>
                                        </p:attrNameLst>
                                      </p:cBhvr>
                                      <p:to>
                                        <p:strVal val="visible"/>
                                      </p:to>
                                    </p:set>
                                    <p:animEffect transition="in" filter="slide(fromBottom)">
                                      <p:cBhvr>
                                        <p:cTn id="20" dur="500"/>
                                        <p:tgtEl>
                                          <p:spTgt spid="307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33400" y="304800"/>
            <a:ext cx="8229600" cy="762000"/>
          </a:xfrm>
        </p:spPr>
        <p:txBody>
          <a:bodyPr/>
          <a:lstStyle/>
          <a:p>
            <a:r>
              <a:rPr lang="en-US"/>
              <a:t>Sample body paragraph</a:t>
            </a:r>
          </a:p>
        </p:txBody>
      </p:sp>
      <p:sp>
        <p:nvSpPr>
          <p:cNvPr id="29699" name="Rectangle 3"/>
          <p:cNvSpPr>
            <a:spLocks noGrp="1" noChangeArrowheads="1"/>
          </p:cNvSpPr>
          <p:nvPr>
            <p:ph idx="1"/>
          </p:nvPr>
        </p:nvSpPr>
        <p:spPr>
          <a:xfrm>
            <a:off x="457200" y="1295400"/>
            <a:ext cx="8229600" cy="5181600"/>
          </a:xfrm>
        </p:spPr>
        <p:txBody>
          <a:bodyPr>
            <a:normAutofit/>
          </a:bodyPr>
          <a:lstStyle/>
          <a:p>
            <a:pPr>
              <a:lnSpc>
                <a:spcPct val="80000"/>
              </a:lnSpc>
              <a:buFontTx/>
              <a:buNone/>
            </a:pPr>
            <a:r>
              <a:rPr lang="en-US" sz="2000"/>
              <a:t>		An explicit reference is made to the image of a stone while Paul and his fellow soldiers are in the trenches.  While describing the front-line and the constant barrage of fire, Paul states, “the front-line days…sink down in us like a stone” (138).  A few pages later Paul makes another reference to the war like a stone that “sink[s] down” (140).  The recurring reference to the stone, while he is in the trenches, suggests that Paul’s experiences on the front-line is weighing down the troops.  Paul feels that the horrors of trench warfare due to the weapons and violence of war is taking away their hopes for the future and is contributing to a lack of purpose in the war.  At the end of the section with this stone imagery, Paul explains the soldier’s mentality: “we cannot hold out much longer; our humour becomes more bitter every month” (140).  Like a person carrying a great weight (or stone), the mounting pressure of trench warfare is taking its toll on the troops.  The crushing effects of the stone occur later when Paul describes the tanks on the frontline.</a:t>
            </a:r>
          </a:p>
          <a:p>
            <a:pPr>
              <a:lnSpc>
                <a:spcPct val="80000"/>
              </a:lnSpc>
              <a:buFontTx/>
              <a:buNone/>
            </a:pPr>
            <a:endParaRPr lang="en-US" sz="2000"/>
          </a:p>
          <a:p>
            <a:pPr>
              <a:lnSpc>
                <a:spcPct val="80000"/>
              </a:lnSpc>
              <a:buFontTx/>
              <a:buNone/>
            </a:pPr>
            <a:r>
              <a:rPr lang="en-US" sz="2000" b="1"/>
              <a:t>Can you identify the plot sentences and the thought sentences?</a:t>
            </a:r>
          </a:p>
          <a:p>
            <a:pPr>
              <a:lnSpc>
                <a:spcPct val="80000"/>
              </a:lnSpc>
              <a:buFontTx/>
              <a:buNone/>
            </a:pPr>
            <a:endParaRPr lang="en-US" sz="2000" b="1"/>
          </a:p>
          <a:p>
            <a:pPr>
              <a:lnSpc>
                <a:spcPct val="80000"/>
              </a:lnSpc>
              <a:buFontTx/>
              <a:buNone/>
            </a:pPr>
            <a:r>
              <a:rPr lang="en-US" sz="1600"/>
              <a:t> </a:t>
            </a:r>
          </a:p>
        </p:txBody>
      </p:sp>
    </p:spTree>
    <p:extLst>
      <p:ext uri="{BB962C8B-B14F-4D97-AF65-F5344CB8AC3E}">
        <p14:creationId xmlns:p14="http://schemas.microsoft.com/office/powerpoint/2010/main" val="3246270839"/>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33400" y="304800"/>
            <a:ext cx="8229600" cy="762000"/>
          </a:xfrm>
        </p:spPr>
        <p:txBody>
          <a:bodyPr/>
          <a:lstStyle/>
          <a:p>
            <a:r>
              <a:rPr lang="en-US"/>
              <a:t>Sample body paragraph</a:t>
            </a:r>
          </a:p>
        </p:txBody>
      </p:sp>
      <p:sp>
        <p:nvSpPr>
          <p:cNvPr id="28675" name="Rectangle 3"/>
          <p:cNvSpPr>
            <a:spLocks noGrp="1" noChangeArrowheads="1"/>
          </p:cNvSpPr>
          <p:nvPr>
            <p:ph idx="1"/>
          </p:nvPr>
        </p:nvSpPr>
        <p:spPr>
          <a:xfrm>
            <a:off x="457200" y="1295400"/>
            <a:ext cx="8229600" cy="5562600"/>
          </a:xfrm>
        </p:spPr>
        <p:txBody>
          <a:bodyPr>
            <a:normAutofit/>
          </a:bodyPr>
          <a:lstStyle/>
          <a:p>
            <a:pPr>
              <a:lnSpc>
                <a:spcPct val="80000"/>
              </a:lnSpc>
              <a:buFontTx/>
              <a:buNone/>
            </a:pPr>
            <a:r>
              <a:rPr lang="en-US" sz="2000"/>
              <a:t>		</a:t>
            </a:r>
            <a:r>
              <a:rPr lang="en-US" sz="2000">
                <a:solidFill>
                  <a:srgbClr val="FF0000"/>
                </a:solidFill>
              </a:rPr>
              <a:t>An explicit reference is made to the image of a stone while Paul and his fellow soldiers are in the trenches.</a:t>
            </a:r>
            <a:r>
              <a:rPr lang="en-US" sz="2000"/>
              <a:t>  While describing the front-line and the constant barrage of fire, Paul states, “the front-line days…sink down in us like a stone” (138).  A few pages later Paul makes another reference to the war like a stone that “sink[s] down” (140).  </a:t>
            </a:r>
            <a:r>
              <a:rPr lang="en-US" sz="2000">
                <a:solidFill>
                  <a:srgbClr val="FF0000"/>
                </a:solidFill>
              </a:rPr>
              <a:t>The recurring reference to the stone, while he is in the trenches, suggests that Paul’s experiences on the front-line is weighing down the troops.  Paul feels that the horrors of trench warfare due to the weapons and violence of war is taking away their hopes for the future and is contributing to a lack of purpose in the war.</a:t>
            </a:r>
            <a:r>
              <a:rPr lang="en-US" sz="2000"/>
              <a:t>  At the end of the section with this stone imagery, Paul explains the soldier’s mentality: “we cannot hold out much longer; our humour becomes more bitter every month” (140).  </a:t>
            </a:r>
            <a:r>
              <a:rPr lang="en-US" sz="2000">
                <a:solidFill>
                  <a:srgbClr val="FF0000"/>
                </a:solidFill>
              </a:rPr>
              <a:t>Like a person carrying a great weight (or stone), the mounting pressure of trench warfare is taking its toll on the troops.  The idea of crushing occurs later in another metaphor when Paul describes the tanks on the frontline.</a:t>
            </a:r>
          </a:p>
          <a:p>
            <a:pPr>
              <a:lnSpc>
                <a:spcPct val="80000"/>
              </a:lnSpc>
              <a:buFontTx/>
              <a:buNone/>
            </a:pPr>
            <a:endParaRPr lang="en-US" sz="2000">
              <a:solidFill>
                <a:srgbClr val="FF0000"/>
              </a:solidFill>
            </a:endParaRPr>
          </a:p>
          <a:p>
            <a:pPr>
              <a:lnSpc>
                <a:spcPct val="80000"/>
              </a:lnSpc>
              <a:buFontTx/>
              <a:buNone/>
            </a:pPr>
            <a:r>
              <a:rPr lang="en-US" sz="2000"/>
              <a:t>Black = Plot</a:t>
            </a:r>
          </a:p>
          <a:p>
            <a:pPr>
              <a:lnSpc>
                <a:spcPct val="80000"/>
              </a:lnSpc>
              <a:buFontTx/>
              <a:buNone/>
            </a:pPr>
            <a:r>
              <a:rPr lang="en-US" sz="2000">
                <a:solidFill>
                  <a:srgbClr val="FF0000"/>
                </a:solidFill>
              </a:rPr>
              <a:t>Red = Thought</a:t>
            </a:r>
          </a:p>
          <a:p>
            <a:pPr>
              <a:lnSpc>
                <a:spcPct val="80000"/>
              </a:lnSpc>
              <a:buFontTx/>
              <a:buNone/>
            </a:pPr>
            <a:r>
              <a:rPr lang="en-US" sz="1600"/>
              <a:t> </a:t>
            </a:r>
          </a:p>
        </p:txBody>
      </p:sp>
    </p:spTree>
    <p:extLst>
      <p:ext uri="{BB962C8B-B14F-4D97-AF65-F5344CB8AC3E}">
        <p14:creationId xmlns:p14="http://schemas.microsoft.com/office/powerpoint/2010/main" val="2436269109"/>
      </p:ext>
    </p:extLst>
  </p:cSld>
  <p:clrMapOvr>
    <a:masterClrMapping/>
  </p:clrMapOvr>
  <p:transition spd="slow">
    <p:wheel spokes="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fontScale="90000"/>
          </a:bodyPr>
          <a:lstStyle/>
          <a:p>
            <a:r>
              <a:rPr lang="en-US" sz="4000"/>
              <a:t>Another example of a body paragraph…</a:t>
            </a:r>
          </a:p>
        </p:txBody>
      </p:sp>
      <p:sp>
        <p:nvSpPr>
          <p:cNvPr id="16387" name="Rectangle 3"/>
          <p:cNvSpPr>
            <a:spLocks noGrp="1" noChangeArrowheads="1"/>
          </p:cNvSpPr>
          <p:nvPr>
            <p:ph idx="1"/>
          </p:nvPr>
        </p:nvSpPr>
        <p:spPr>
          <a:xfrm>
            <a:off x="457200" y="2133600"/>
            <a:ext cx="8229600" cy="4419600"/>
          </a:xfrm>
        </p:spPr>
        <p:txBody>
          <a:bodyPr/>
          <a:lstStyle/>
          <a:p>
            <a:r>
              <a:rPr lang="en-US"/>
              <a:t>Plot summary versus Textual support of an Explanation:</a:t>
            </a:r>
          </a:p>
          <a:p>
            <a:pPr lvl="1"/>
            <a:r>
              <a:rPr lang="en-US"/>
              <a:t>Consider the following …</a:t>
            </a:r>
          </a:p>
          <a:p>
            <a:pPr lvl="2"/>
            <a:r>
              <a:rPr lang="en-US"/>
              <a:t>Arguable topic: Odysseus is an anti-hero due to his habit of allowing his hubris to lead to tragedy.</a:t>
            </a:r>
          </a:p>
          <a:p>
            <a:pPr lvl="1"/>
            <a:r>
              <a:rPr lang="en-US"/>
              <a:t>Which paragraph on the following slide has a balance of plot and thought?</a:t>
            </a:r>
          </a:p>
          <a:p>
            <a:endParaRPr lang="en-US"/>
          </a:p>
        </p:txBody>
      </p:sp>
    </p:spTree>
    <p:extLst>
      <p:ext uri="{BB962C8B-B14F-4D97-AF65-F5344CB8AC3E}">
        <p14:creationId xmlns:p14="http://schemas.microsoft.com/office/powerpoint/2010/main" val="1204282368"/>
      </p:ext>
    </p:extLst>
  </p:cSld>
  <p:clrMapOvr>
    <a:masterClrMapping/>
  </p:clrMapOvr>
  <p:transition spd="slow">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sz="half" idx="1"/>
          </p:nvPr>
        </p:nvSpPr>
        <p:spPr>
          <a:xfrm>
            <a:off x="0" y="0"/>
            <a:ext cx="4495800" cy="6858000"/>
          </a:xfrm>
        </p:spPr>
        <p:txBody>
          <a:bodyPr>
            <a:normAutofit/>
          </a:bodyPr>
          <a:lstStyle/>
          <a:p>
            <a:pPr>
              <a:lnSpc>
                <a:spcPct val="80000"/>
              </a:lnSpc>
              <a:buFontTx/>
              <a:buNone/>
            </a:pPr>
            <a:r>
              <a:rPr lang="en-US" sz="2000" dirty="0"/>
              <a:t>Paragraph #1:</a:t>
            </a:r>
          </a:p>
          <a:p>
            <a:pPr>
              <a:lnSpc>
                <a:spcPct val="80000"/>
              </a:lnSpc>
              <a:buFontTx/>
              <a:buNone/>
            </a:pPr>
            <a:endParaRPr lang="en-US" sz="2000" dirty="0"/>
          </a:p>
          <a:p>
            <a:pPr>
              <a:lnSpc>
                <a:spcPct val="80000"/>
              </a:lnSpc>
              <a:buFontTx/>
              <a:buNone/>
            </a:pPr>
            <a:r>
              <a:rPr lang="en-US" sz="2000" dirty="0" smtClean="0"/>
              <a:t>      After </a:t>
            </a:r>
            <a:r>
              <a:rPr lang="en-US" sz="2000" dirty="0"/>
              <a:t>the fall of Troy, Odysseus should have been mindful of the gods.  Demonstrating his hubris, he boasts of his ingenuity at the conception of the Trojan horse tactic.  If Odysseus were a true hero, he would have remained humble and quietly ventured home.  A man as intelligent as Odysseus should have known the wrath that belittling the gods’ efforts would bring.  Being overwhelmed by the joys of victory, he boasts of his achievement.  A true hero would recognize the need to control his emotions and focus on the task at hand: getting his men back to their homeland safely.  Odysseus only thinks of himself, neglecting his obedience to the gods; thus, inspiring them to seek vengeance.  Had Odysseus refrained from his boasting and shown reverence, his ship may have arrived in Ithaca, unharmed.</a:t>
            </a:r>
          </a:p>
        </p:txBody>
      </p:sp>
      <p:sp>
        <p:nvSpPr>
          <p:cNvPr id="34819" name="Rectangle 3"/>
          <p:cNvSpPr>
            <a:spLocks noGrp="1" noChangeArrowheads="1"/>
          </p:cNvSpPr>
          <p:nvPr>
            <p:ph sz="half" idx="2"/>
          </p:nvPr>
        </p:nvSpPr>
        <p:spPr>
          <a:xfrm>
            <a:off x="4648200" y="0"/>
            <a:ext cx="4495800" cy="6858000"/>
          </a:xfrm>
        </p:spPr>
        <p:txBody>
          <a:bodyPr/>
          <a:lstStyle/>
          <a:p>
            <a:pPr>
              <a:lnSpc>
                <a:spcPct val="80000"/>
              </a:lnSpc>
              <a:buFontTx/>
              <a:buNone/>
            </a:pPr>
            <a:r>
              <a:rPr lang="en-US" sz="2000" dirty="0"/>
              <a:t>Paragraph #2:</a:t>
            </a:r>
          </a:p>
          <a:p>
            <a:pPr>
              <a:lnSpc>
                <a:spcPct val="80000"/>
              </a:lnSpc>
              <a:buFontTx/>
              <a:buNone/>
            </a:pPr>
            <a:endParaRPr lang="en-US" sz="2000" dirty="0"/>
          </a:p>
          <a:p>
            <a:pPr>
              <a:lnSpc>
                <a:spcPct val="80000"/>
              </a:lnSpc>
              <a:buFontTx/>
              <a:buNone/>
            </a:pPr>
            <a:r>
              <a:rPr lang="en-US" sz="2000" dirty="0" smtClean="0"/>
              <a:t>     Odysseus </a:t>
            </a:r>
            <a:r>
              <a:rPr lang="en-US" sz="2000" dirty="0"/>
              <a:t>demonstrated </a:t>
            </a:r>
            <a:r>
              <a:rPr lang="en-US" sz="2000" dirty="0" err="1"/>
              <a:t>unheroic</a:t>
            </a:r>
            <a:r>
              <a:rPr lang="en-US" sz="2000" dirty="0"/>
              <a:t> stupidity and arrogance when he dealt with </a:t>
            </a:r>
            <a:r>
              <a:rPr lang="en-US" sz="2000" dirty="0" err="1"/>
              <a:t>Polyneices</a:t>
            </a:r>
            <a:r>
              <a:rPr lang="en-US" sz="2000" dirty="0"/>
              <a:t>. O and his men were starving, so he had to secure food.  He assumes he is welcome to all that he comes across since he believes in the laws of hospitality.  He eats the Cyclops’ cheese without caution.  When he makes </a:t>
            </a:r>
            <a:r>
              <a:rPr lang="en-US" sz="2000" dirty="0" err="1"/>
              <a:t>Polyneices</a:t>
            </a:r>
            <a:r>
              <a:rPr lang="en-US" sz="2000" dirty="0"/>
              <a:t> angry, he blinds him and escapes; however, he makes an arrogant error.  O. taunts the Cyclops, making him angry.  After O. reveals his name, </a:t>
            </a:r>
            <a:r>
              <a:rPr lang="en-US" sz="2000" dirty="0" err="1"/>
              <a:t>Polyneices</a:t>
            </a:r>
            <a:r>
              <a:rPr lang="en-US" sz="2000" dirty="0"/>
              <a:t> swears vengeance upon O. for blinding him.  </a:t>
            </a:r>
            <a:r>
              <a:rPr lang="en-US" sz="2000" dirty="0" err="1"/>
              <a:t>Polyneices</a:t>
            </a:r>
            <a:r>
              <a:rPr lang="en-US" sz="2000" dirty="0"/>
              <a:t>’ father is Poseidon, god of the sea which O. must sail upon.  When Poseidon later seeks vengeance for his son by punishing O., all of the men die.  These errors make O. </a:t>
            </a:r>
            <a:r>
              <a:rPr lang="en-US" sz="2000" dirty="0" err="1"/>
              <a:t>unheroic</a:t>
            </a:r>
            <a:r>
              <a:rPr lang="en-US" sz="2000" dirty="0"/>
              <a:t>.</a:t>
            </a:r>
          </a:p>
        </p:txBody>
      </p:sp>
    </p:spTree>
    <p:extLst>
      <p:ext uri="{BB962C8B-B14F-4D97-AF65-F5344CB8AC3E}">
        <p14:creationId xmlns:p14="http://schemas.microsoft.com/office/powerpoint/2010/main" val="8842906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5"/>
          <p:cNvSpPr>
            <a:spLocks noGrp="1" noChangeArrowheads="1"/>
          </p:cNvSpPr>
          <p:nvPr>
            <p:ph sz="half" idx="1"/>
          </p:nvPr>
        </p:nvSpPr>
        <p:spPr>
          <a:xfrm>
            <a:off x="0" y="0"/>
            <a:ext cx="4495800" cy="6858000"/>
          </a:xfrm>
        </p:spPr>
        <p:txBody>
          <a:bodyPr>
            <a:normAutofit/>
          </a:bodyPr>
          <a:lstStyle/>
          <a:p>
            <a:pPr>
              <a:lnSpc>
                <a:spcPct val="80000"/>
              </a:lnSpc>
              <a:buFontTx/>
              <a:buNone/>
            </a:pPr>
            <a:r>
              <a:rPr lang="en-US" sz="2000" dirty="0"/>
              <a:t>Paragraph #1:</a:t>
            </a:r>
          </a:p>
          <a:p>
            <a:pPr>
              <a:lnSpc>
                <a:spcPct val="80000"/>
              </a:lnSpc>
              <a:buFontTx/>
              <a:buNone/>
            </a:pPr>
            <a:endParaRPr lang="en-US" sz="2000" dirty="0"/>
          </a:p>
          <a:p>
            <a:pPr>
              <a:lnSpc>
                <a:spcPct val="80000"/>
              </a:lnSpc>
              <a:buFontTx/>
              <a:buNone/>
            </a:pPr>
            <a:r>
              <a:rPr lang="en-US" sz="2000" dirty="0" smtClean="0">
                <a:solidFill>
                  <a:srgbClr val="FF0000"/>
                </a:solidFill>
              </a:rPr>
              <a:t>      After </a:t>
            </a:r>
            <a:r>
              <a:rPr lang="en-US" sz="2000" dirty="0">
                <a:solidFill>
                  <a:srgbClr val="FF0000"/>
                </a:solidFill>
              </a:rPr>
              <a:t>the fall of Troy, Odysseus should have been mindful of the gods.</a:t>
            </a:r>
            <a:r>
              <a:rPr lang="en-US" sz="2000" dirty="0"/>
              <a:t>  Demonstrating his hubris, he boasts of his ingenuity at the conception of the Trojan horse tactic.  </a:t>
            </a:r>
            <a:r>
              <a:rPr lang="en-US" sz="2000" dirty="0">
                <a:solidFill>
                  <a:srgbClr val="FF0000"/>
                </a:solidFill>
              </a:rPr>
              <a:t>If Odysseus were a true hero, he would have remained humble and quietly ventured home.  A man as intelligent as Odysseus should have known the wrath that belittling the gods’ efforts would bring.</a:t>
            </a:r>
            <a:r>
              <a:rPr lang="en-US" sz="2000" dirty="0"/>
              <a:t>  Being overwhelmed by the joys of victory, he boasts of his achievement.  </a:t>
            </a:r>
            <a:r>
              <a:rPr lang="en-US" sz="2000" dirty="0">
                <a:solidFill>
                  <a:srgbClr val="FF0000"/>
                </a:solidFill>
              </a:rPr>
              <a:t>A true hero would recognize the need to control his emotions and focus on the task at hand: getting his men back to their homeland safely.</a:t>
            </a:r>
            <a:r>
              <a:rPr lang="en-US" sz="2000" dirty="0"/>
              <a:t>  Odysseus only thinks of himself, neglecting his obedience to the gods; thus, inspiring them to seek vengeance.  </a:t>
            </a:r>
            <a:r>
              <a:rPr lang="en-US" sz="2000" dirty="0">
                <a:solidFill>
                  <a:srgbClr val="FF0000"/>
                </a:solidFill>
              </a:rPr>
              <a:t>Had Odysseus refrained from his boasting and shown reverence, his ship may have arrived in Ithaca, unharmed.</a:t>
            </a:r>
          </a:p>
        </p:txBody>
      </p:sp>
      <p:sp>
        <p:nvSpPr>
          <p:cNvPr id="31750" name="Rectangle 6"/>
          <p:cNvSpPr>
            <a:spLocks noGrp="1" noChangeArrowheads="1"/>
          </p:cNvSpPr>
          <p:nvPr>
            <p:ph sz="half" idx="2"/>
          </p:nvPr>
        </p:nvSpPr>
        <p:spPr>
          <a:xfrm>
            <a:off x="4648200" y="0"/>
            <a:ext cx="4495800" cy="6858000"/>
          </a:xfrm>
        </p:spPr>
        <p:txBody>
          <a:bodyPr>
            <a:normAutofit/>
          </a:bodyPr>
          <a:lstStyle/>
          <a:p>
            <a:pPr>
              <a:lnSpc>
                <a:spcPct val="80000"/>
              </a:lnSpc>
              <a:buFontTx/>
              <a:buNone/>
            </a:pPr>
            <a:r>
              <a:rPr lang="en-US" sz="2000" dirty="0"/>
              <a:t>Paragraph #2:</a:t>
            </a:r>
          </a:p>
          <a:p>
            <a:pPr>
              <a:lnSpc>
                <a:spcPct val="80000"/>
              </a:lnSpc>
              <a:buFontTx/>
              <a:buNone/>
            </a:pPr>
            <a:endParaRPr lang="en-US" sz="2000" dirty="0"/>
          </a:p>
          <a:p>
            <a:pPr>
              <a:lnSpc>
                <a:spcPct val="80000"/>
              </a:lnSpc>
              <a:buFontTx/>
              <a:buNone/>
            </a:pPr>
            <a:r>
              <a:rPr lang="en-US" sz="2000" dirty="0" smtClean="0">
                <a:solidFill>
                  <a:srgbClr val="FF0000"/>
                </a:solidFill>
              </a:rPr>
              <a:t>      Odysseus </a:t>
            </a:r>
            <a:r>
              <a:rPr lang="en-US" sz="2000" dirty="0">
                <a:solidFill>
                  <a:srgbClr val="FF0000"/>
                </a:solidFill>
              </a:rPr>
              <a:t>demonstrated </a:t>
            </a:r>
            <a:r>
              <a:rPr lang="en-US" sz="2000" dirty="0" err="1">
                <a:solidFill>
                  <a:srgbClr val="FF0000"/>
                </a:solidFill>
              </a:rPr>
              <a:t>unheroic</a:t>
            </a:r>
            <a:r>
              <a:rPr lang="en-US" sz="2000" dirty="0">
                <a:solidFill>
                  <a:srgbClr val="FF0000"/>
                </a:solidFill>
              </a:rPr>
              <a:t> stupidity and arrogance when he dealt with </a:t>
            </a:r>
            <a:r>
              <a:rPr lang="en-US" sz="2000" dirty="0" err="1">
                <a:solidFill>
                  <a:srgbClr val="FF0000"/>
                </a:solidFill>
              </a:rPr>
              <a:t>Polyneices</a:t>
            </a:r>
            <a:r>
              <a:rPr lang="en-US" sz="2000" dirty="0"/>
              <a:t>. O and his men were starving, so he had to secure food.  He assumes he is welcome to all that he comes across since he believes in the laws of hospitality.  He eats the Cyclops’ cheese without caution.  When he makes </a:t>
            </a:r>
            <a:r>
              <a:rPr lang="en-US" sz="2000" dirty="0" err="1"/>
              <a:t>Polyneices</a:t>
            </a:r>
            <a:r>
              <a:rPr lang="en-US" sz="2000" dirty="0"/>
              <a:t> angry, he blinds him and escapes; however, </a:t>
            </a:r>
            <a:r>
              <a:rPr lang="en-US" sz="2000" dirty="0">
                <a:solidFill>
                  <a:srgbClr val="FF0000"/>
                </a:solidFill>
              </a:rPr>
              <a:t>he makes an arrogant error.</a:t>
            </a:r>
            <a:r>
              <a:rPr lang="en-US" sz="2000" dirty="0"/>
              <a:t>  O. taunts the Cyclops, making him angry.  After O. reveals his name, </a:t>
            </a:r>
            <a:r>
              <a:rPr lang="en-US" sz="2000" dirty="0" err="1"/>
              <a:t>Polyneices</a:t>
            </a:r>
            <a:r>
              <a:rPr lang="en-US" sz="2000" dirty="0"/>
              <a:t> swears vengeance upon O. for blinding him.  </a:t>
            </a:r>
            <a:r>
              <a:rPr lang="en-US" sz="2000" dirty="0" err="1"/>
              <a:t>Polyneices</a:t>
            </a:r>
            <a:r>
              <a:rPr lang="en-US" sz="2000" dirty="0"/>
              <a:t>’ father is Poseidon, god of the sea which O. must sail upon.  When Poseidon later seeks vengeance for his son by punishing O., all of the men die.  </a:t>
            </a:r>
            <a:r>
              <a:rPr lang="en-US" sz="2000" dirty="0">
                <a:solidFill>
                  <a:srgbClr val="FF0000"/>
                </a:solidFill>
              </a:rPr>
              <a:t>These errors make O. </a:t>
            </a:r>
            <a:r>
              <a:rPr lang="en-US" sz="2000" dirty="0" err="1">
                <a:solidFill>
                  <a:srgbClr val="FF0000"/>
                </a:solidFill>
              </a:rPr>
              <a:t>unheroic</a:t>
            </a:r>
            <a:r>
              <a:rPr lang="en-US" sz="2000" dirty="0">
                <a:solidFill>
                  <a:srgbClr val="FF0000"/>
                </a:solidFill>
              </a:rPr>
              <a:t>.</a:t>
            </a:r>
          </a:p>
          <a:p>
            <a:pPr>
              <a:lnSpc>
                <a:spcPct val="80000"/>
              </a:lnSpc>
              <a:buFontTx/>
              <a:buNone/>
            </a:pPr>
            <a:endParaRPr lang="en-US" sz="2000" dirty="0">
              <a:solidFill>
                <a:srgbClr val="FF0000"/>
              </a:solidFill>
            </a:endParaRPr>
          </a:p>
          <a:p>
            <a:pPr>
              <a:lnSpc>
                <a:spcPct val="80000"/>
              </a:lnSpc>
              <a:buFontTx/>
              <a:buNone/>
            </a:pPr>
            <a:r>
              <a:rPr lang="en-US" sz="1600" dirty="0"/>
              <a:t>* </a:t>
            </a:r>
            <a:r>
              <a:rPr lang="en-US" sz="1600" b="1" dirty="0"/>
              <a:t>Notice the balance of paragraph #1 versus the imbalance of #2.</a:t>
            </a:r>
          </a:p>
        </p:txBody>
      </p:sp>
    </p:spTree>
    <p:extLst>
      <p:ext uri="{BB962C8B-B14F-4D97-AF65-F5344CB8AC3E}">
        <p14:creationId xmlns:p14="http://schemas.microsoft.com/office/powerpoint/2010/main" val="20330407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US" dirty="0" smtClean="0"/>
              <a:t>Conclusion</a:t>
            </a:r>
            <a:endParaRPr lang="en-US" dirty="0"/>
          </a:p>
        </p:txBody>
      </p:sp>
      <p:sp>
        <p:nvSpPr>
          <p:cNvPr id="20482" name="Content Placeholder 1"/>
          <p:cNvSpPr>
            <a:spLocks noGrp="1"/>
          </p:cNvSpPr>
          <p:nvPr>
            <p:ph idx="1"/>
          </p:nvPr>
        </p:nvSpPr>
        <p:spPr/>
        <p:txBody>
          <a:bodyPr/>
          <a:lstStyle/>
          <a:p>
            <a:pPr eaLnBrk="1" hangingPunct="1">
              <a:buFont typeface="Wingdings" pitchFamily="2" charset="2"/>
              <a:buChar char="ü"/>
            </a:pPr>
            <a:r>
              <a:rPr lang="en-US" dirty="0" smtClean="0"/>
              <a:t>The goal of the conclusion is to signal to </a:t>
            </a:r>
            <a:r>
              <a:rPr lang="en-US" dirty="0" smtClean="0"/>
              <a:t>the audience </a:t>
            </a:r>
            <a:r>
              <a:rPr lang="en-US" dirty="0" smtClean="0"/>
              <a:t>that the piece is </a:t>
            </a:r>
            <a:r>
              <a:rPr lang="en-US" dirty="0" smtClean="0"/>
              <a:t>complete</a:t>
            </a:r>
          </a:p>
          <a:p>
            <a:pPr eaLnBrk="1" hangingPunct="1">
              <a:buFont typeface="Wingdings" pitchFamily="2" charset="2"/>
              <a:buChar char="ü"/>
            </a:pPr>
            <a:r>
              <a:rPr lang="en-US" dirty="0" smtClean="0"/>
              <a:t>It reminds the reader of your main points.</a:t>
            </a:r>
          </a:p>
          <a:p>
            <a:pPr eaLnBrk="1" hangingPunct="1">
              <a:buFont typeface="Wingdings" pitchFamily="2" charset="2"/>
              <a:buChar char="ü"/>
            </a:pPr>
            <a:r>
              <a:rPr lang="en-US" dirty="0" smtClean="0"/>
              <a:t>It leaves the reader with your final thoughts on the topic.</a:t>
            </a:r>
            <a:endParaRPr lang="en-US" dirty="0" smtClean="0"/>
          </a:p>
          <a:p>
            <a:pPr eaLnBrk="1" hangingPunct="1">
              <a:buFont typeface="Wingdings" pitchFamily="2" charset="2"/>
              <a:buChar char="ü"/>
            </a:pPr>
            <a:endParaRPr lang="en-US" dirty="0" smtClean="0"/>
          </a:p>
        </p:txBody>
      </p:sp>
    </p:spTree>
    <p:extLst>
      <p:ext uri="{BB962C8B-B14F-4D97-AF65-F5344CB8AC3E}">
        <p14:creationId xmlns:p14="http://schemas.microsoft.com/office/powerpoint/2010/main" val="2288755077"/>
      </p:ext>
    </p:extLst>
  </p:cSld>
  <p:clrMapOvr>
    <a:masterClrMapping/>
  </p:clrMapOvr>
  <p:transition spd="slow">
    <p:pull/>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a:bodyPr>
          <a:lstStyle/>
          <a:p>
            <a:r>
              <a:rPr lang="en-US" sz="4000"/>
              <a:t>Conclusion (specific to general)…</a:t>
            </a:r>
          </a:p>
        </p:txBody>
      </p:sp>
      <p:sp>
        <p:nvSpPr>
          <p:cNvPr id="12292" name="Rectangle 4"/>
          <p:cNvSpPr>
            <a:spLocks noGrp="1" noChangeArrowheads="1"/>
          </p:cNvSpPr>
          <p:nvPr>
            <p:ph idx="1"/>
          </p:nvPr>
        </p:nvSpPr>
        <p:spPr>
          <a:xfrm rot="10800000">
            <a:off x="457200" y="1371600"/>
            <a:ext cx="8229600" cy="4800600"/>
          </a:xfrm>
          <a:prstGeom prst="flowChartMerge">
            <a:avLst/>
          </a:prstGeom>
          <a:solidFill>
            <a:srgbClr val="FFFFFF"/>
          </a:solidFill>
          <a:ln>
            <a:solidFill>
              <a:srgbClr val="000000"/>
            </a:solidFill>
            <a:prstDash val="sysDot"/>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buFontTx/>
              <a:buNone/>
            </a:pPr>
            <a:endParaRPr lang="es-AR" dirty="0"/>
          </a:p>
        </p:txBody>
      </p:sp>
      <p:sp>
        <p:nvSpPr>
          <p:cNvPr id="12293" name="Text Box 5"/>
          <p:cNvSpPr txBox="1">
            <a:spLocks noChangeArrowheads="1"/>
          </p:cNvSpPr>
          <p:nvPr/>
        </p:nvSpPr>
        <p:spPr bwMode="auto">
          <a:xfrm>
            <a:off x="1447800" y="3200400"/>
            <a:ext cx="48006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4">
              <a:buFontTx/>
              <a:buChar char="•"/>
            </a:pPr>
            <a:r>
              <a:rPr lang="en-US" dirty="0"/>
              <a:t> REWORD: Rephrase the thesis.</a:t>
            </a:r>
          </a:p>
          <a:p>
            <a:pPr lvl="4">
              <a:buFontTx/>
              <a:buChar char="•"/>
            </a:pPr>
            <a:r>
              <a:rPr lang="en-US" dirty="0"/>
              <a:t> REMIND: Additional statements about the paper topic. Mention some of your best points.</a:t>
            </a:r>
          </a:p>
          <a:p>
            <a:pPr lvl="4">
              <a:buFontTx/>
              <a:buChar char="•"/>
            </a:pPr>
            <a:r>
              <a:rPr lang="en-US" dirty="0"/>
              <a:t> RELATE: General statement that ends the essay (clincher</a:t>
            </a:r>
            <a:r>
              <a:rPr lang="en-US" dirty="0" smtClean="0"/>
              <a:t>)</a:t>
            </a:r>
            <a:endParaRPr lang="en-US" dirty="0"/>
          </a:p>
        </p:txBody>
      </p:sp>
    </p:spTree>
    <p:extLst>
      <p:ext uri="{BB962C8B-B14F-4D97-AF65-F5344CB8AC3E}">
        <p14:creationId xmlns:p14="http://schemas.microsoft.com/office/powerpoint/2010/main" val="22261413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Conclusion</a:t>
            </a:r>
          </a:p>
        </p:txBody>
      </p:sp>
      <p:sp>
        <p:nvSpPr>
          <p:cNvPr id="7171" name="Rectangle 3"/>
          <p:cNvSpPr>
            <a:spLocks noGrp="1" noChangeArrowheads="1"/>
          </p:cNvSpPr>
          <p:nvPr>
            <p:ph idx="1"/>
          </p:nvPr>
        </p:nvSpPr>
        <p:spPr>
          <a:xfrm>
            <a:off x="457200" y="1600200"/>
            <a:ext cx="8229600" cy="4876800"/>
          </a:xfrm>
        </p:spPr>
        <p:txBody>
          <a:bodyPr/>
          <a:lstStyle/>
          <a:p>
            <a:pPr marL="533400" indent="-533400"/>
            <a:r>
              <a:rPr lang="en-US" sz="2800"/>
              <a:t>Steps: </a:t>
            </a:r>
          </a:p>
          <a:p>
            <a:pPr marL="914400" lvl="1" indent="-457200">
              <a:buFontTx/>
              <a:buAutoNum type="arabicPeriod"/>
            </a:pPr>
            <a:r>
              <a:rPr lang="en-US" sz="2400"/>
              <a:t>Go to the introduction (rewrite it if necessary)</a:t>
            </a:r>
          </a:p>
          <a:p>
            <a:pPr marL="914400" lvl="1" indent="-457200">
              <a:buFontTx/>
              <a:buAutoNum type="arabicPeriod"/>
            </a:pPr>
            <a:r>
              <a:rPr lang="en-US" sz="2400"/>
              <a:t>Reword your thesis (same meaning different wording).  This rewording becomes the first sentence of your paragraph. You may have to add an appropriate word or phrase to this sentence to tie it into the paragraph that came before.</a:t>
            </a:r>
          </a:p>
          <a:p>
            <a:pPr marL="914400" lvl="1" indent="-457200">
              <a:buFontTx/>
              <a:buAutoNum type="arabicPeriod"/>
            </a:pPr>
            <a:r>
              <a:rPr lang="en-US" sz="2400"/>
              <a:t>Pick a key word or phrase from the introduction and work it into the next sentence.  This reworking creates an echo and provides a sense of completeness.</a:t>
            </a:r>
          </a:p>
        </p:txBody>
      </p:sp>
    </p:spTree>
    <p:extLst>
      <p:ext uri="{BB962C8B-B14F-4D97-AF65-F5344CB8AC3E}">
        <p14:creationId xmlns:p14="http://schemas.microsoft.com/office/powerpoint/2010/main" val="36639659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Effect transition="in" filter="checkerboard(across)">
                                      <p:cBhvr>
                                        <p:cTn id="7" dur="500"/>
                                        <p:tgtEl>
                                          <p:spTgt spid="7171">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7171">
                                            <p:txEl>
                                              <p:pRg st="2" end="2"/>
                                            </p:txEl>
                                          </p:spTgt>
                                        </p:tgtEl>
                                        <p:attrNameLst>
                                          <p:attrName>style.visibility</p:attrName>
                                        </p:attrNameLst>
                                      </p:cBhvr>
                                      <p:to>
                                        <p:strVal val="visible"/>
                                      </p:to>
                                    </p:set>
                                    <p:animEffect transition="in" filter="checkerboard(across)">
                                      <p:cBhvr>
                                        <p:cTn id="12" dur="500"/>
                                        <p:tgtEl>
                                          <p:spTgt spid="7171">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7171">
                                            <p:txEl>
                                              <p:pRg st="3" end="3"/>
                                            </p:txEl>
                                          </p:spTgt>
                                        </p:tgtEl>
                                        <p:attrNameLst>
                                          <p:attrName>style.visibility</p:attrName>
                                        </p:attrNameLst>
                                      </p:cBhvr>
                                      <p:to>
                                        <p:strVal val="visible"/>
                                      </p:to>
                                    </p:set>
                                    <p:animEffect transition="in" filter="checkerboard(across)">
                                      <p:cBhvr>
                                        <p:cTn id="17" dur="500"/>
                                        <p:tgtEl>
                                          <p:spTgt spid="71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026"/>
          <p:cNvSpPr txBox="1">
            <a:spLocks noChangeArrowheads="1"/>
          </p:cNvSpPr>
          <p:nvPr/>
        </p:nvSpPr>
        <p:spPr>
          <a:xfrm>
            <a:off x="685800" y="609600"/>
            <a:ext cx="7772400" cy="94719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4000" dirty="0" smtClean="0"/>
              <a:t>Structure and Function (or Purpose)</a:t>
            </a:r>
            <a:br>
              <a:rPr lang="en-US" sz="4000" dirty="0" smtClean="0"/>
            </a:br>
            <a:endParaRPr lang="en-US" sz="3200" dirty="0"/>
          </a:p>
        </p:txBody>
      </p:sp>
      <p:sp>
        <p:nvSpPr>
          <p:cNvPr id="6" name="Rectangle 3"/>
          <p:cNvSpPr txBox="1">
            <a:spLocks noChangeArrowheads="1"/>
          </p:cNvSpPr>
          <p:nvPr/>
        </p:nvSpPr>
        <p:spPr>
          <a:xfrm>
            <a:off x="911222" y="1988840"/>
            <a:ext cx="3810000" cy="41148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Tx/>
              <a:buNone/>
            </a:pPr>
            <a:r>
              <a:rPr lang="en-US" sz="2800" smtClean="0"/>
              <a:t>   What is the purpose of a lighthouse?</a:t>
            </a:r>
          </a:p>
          <a:p>
            <a:pPr>
              <a:buFontTx/>
              <a:buNone/>
            </a:pPr>
            <a:endParaRPr lang="en-US" sz="2800" smtClean="0"/>
          </a:p>
          <a:p>
            <a:pPr>
              <a:buFontTx/>
              <a:buNone/>
            </a:pPr>
            <a:r>
              <a:rPr lang="en-US" sz="2800" smtClean="0"/>
              <a:t>   What are the parts of a lighthouse?</a:t>
            </a:r>
            <a:br>
              <a:rPr lang="en-US" sz="2800" smtClean="0"/>
            </a:br>
            <a:endParaRPr lang="en-US" sz="2800" smtClean="0"/>
          </a:p>
          <a:p>
            <a:pPr>
              <a:buFontTx/>
              <a:buNone/>
            </a:pPr>
            <a:r>
              <a:rPr lang="en-US" sz="2800" smtClean="0"/>
              <a:t>   How do these parts support its purpose?</a:t>
            </a:r>
          </a:p>
          <a:p>
            <a:pPr>
              <a:buFontTx/>
              <a:buNone/>
            </a:pPr>
            <a:endParaRPr lang="en-US" sz="2800" dirty="0"/>
          </a:p>
        </p:txBody>
      </p:sp>
      <p:pic>
        <p:nvPicPr>
          <p:cNvPr id="7" name="Picture 5" descr="buildings-lighthou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5029200" y="1676400"/>
            <a:ext cx="3498850" cy="4114800"/>
          </a:xfrm>
          <a:prstGeom prst="rect">
            <a:avLst/>
          </a:prstGeom>
          <a:noFill/>
        </p:spPr>
      </p:pic>
    </p:spTree>
    <p:extLst>
      <p:ext uri="{BB962C8B-B14F-4D97-AF65-F5344CB8AC3E}">
        <p14:creationId xmlns:p14="http://schemas.microsoft.com/office/powerpoint/2010/main" val="253644577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idx="1"/>
          </p:nvPr>
        </p:nvSpPr>
        <p:spPr>
          <a:xfrm>
            <a:off x="467544" y="764704"/>
            <a:ext cx="8229600" cy="5257800"/>
          </a:xfrm>
        </p:spPr>
        <p:txBody>
          <a:bodyPr>
            <a:normAutofit/>
          </a:bodyPr>
          <a:lstStyle/>
          <a:p>
            <a:pPr marL="990600" lvl="1" indent="-533400">
              <a:lnSpc>
                <a:spcPct val="90000"/>
              </a:lnSpc>
              <a:buFontTx/>
              <a:buNone/>
            </a:pPr>
            <a:r>
              <a:rPr lang="en-US" sz="2400" dirty="0"/>
              <a:t>4. Remind your reader of your most important points/ideas from your body paragraphs but do not summarize points by simply listing them.  Do not be flatly repetitive; be interesting and selective.  Remind of the points by using fewer and different words.  Sometimes tying in the paper’s title is effective (if it is a catchy, good title).</a:t>
            </a:r>
          </a:p>
          <a:p>
            <a:pPr marL="990600" lvl="1" indent="-533400">
              <a:lnSpc>
                <a:spcPct val="90000"/>
              </a:lnSpc>
              <a:buFontTx/>
              <a:buNone/>
            </a:pPr>
            <a:r>
              <a:rPr lang="en-US" sz="2400" dirty="0"/>
              <a:t>5. Relate your thesis to a broader background.  This sentence should be a universal statement, something that could apply to the reader’s own life.  Leave the reader with an insightful ending which gives him/her something to think about, something which will keep your analysis alive long after it has been read.  Ask yourself: what can a person learn about life from my paper?</a:t>
            </a:r>
          </a:p>
          <a:p>
            <a:pPr marL="609600" indent="-609600">
              <a:lnSpc>
                <a:spcPct val="90000"/>
              </a:lnSpc>
              <a:buFontTx/>
              <a:buNone/>
            </a:pPr>
            <a:endParaRPr lang="en-US" sz="2800" dirty="0"/>
          </a:p>
        </p:txBody>
      </p:sp>
    </p:spTree>
    <p:extLst>
      <p:ext uri="{BB962C8B-B14F-4D97-AF65-F5344CB8AC3E}">
        <p14:creationId xmlns:p14="http://schemas.microsoft.com/office/powerpoint/2010/main" val="10823079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Effect transition="in" filter="checkerboard(across)">
                                      <p:cBhvr>
                                        <p:cTn id="7" dur="500"/>
                                        <p:tgtEl>
                                          <p:spTgt spid="194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19459">
                                            <p:txEl>
                                              <p:pRg st="1" end="1"/>
                                            </p:txEl>
                                          </p:spTgt>
                                        </p:tgtEl>
                                        <p:attrNameLst>
                                          <p:attrName>style.visibility</p:attrName>
                                        </p:attrNameLst>
                                      </p:cBhvr>
                                      <p:to>
                                        <p:strVal val="visible"/>
                                      </p:to>
                                    </p:set>
                                    <p:animEffect transition="in" filter="checkerboard(across)">
                                      <p:cBhvr>
                                        <p:cTn id="12" dur="500"/>
                                        <p:tgtEl>
                                          <p:spTgt spid="1945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6"/>
          <p:cNvSpPr>
            <a:spLocks noGrp="1" noChangeArrowheads="1"/>
          </p:cNvSpPr>
          <p:nvPr>
            <p:ph type="title"/>
          </p:nvPr>
        </p:nvSpPr>
        <p:spPr/>
        <p:txBody>
          <a:bodyPr>
            <a:normAutofit/>
          </a:bodyPr>
          <a:lstStyle/>
          <a:p>
            <a:pPr algn="l" eaLnBrk="1" hangingPunct="1"/>
            <a:r>
              <a:rPr lang="en-US" dirty="0" smtClean="0">
                <a:solidFill>
                  <a:schemeClr val="tx1"/>
                </a:solidFill>
              </a:rPr>
              <a:t>Essays need structure, too…</a:t>
            </a:r>
          </a:p>
        </p:txBody>
      </p:sp>
      <p:sp>
        <p:nvSpPr>
          <p:cNvPr id="7171" name="Text Box 1027"/>
          <p:cNvSpPr txBox="1">
            <a:spLocks noChangeArrowheads="1"/>
          </p:cNvSpPr>
          <p:nvPr/>
        </p:nvSpPr>
        <p:spPr bwMode="auto">
          <a:xfrm>
            <a:off x="1115616" y="1828800"/>
            <a:ext cx="6809184"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en-US" sz="4800" dirty="0"/>
              <a:t>Any coherent, meaningful piece of writing must have a clear purpose and solid organization and structure.</a:t>
            </a:r>
          </a:p>
        </p:txBody>
      </p:sp>
    </p:spTree>
    <p:extLst>
      <p:ext uri="{BB962C8B-B14F-4D97-AF65-F5344CB8AC3E}">
        <p14:creationId xmlns:p14="http://schemas.microsoft.com/office/powerpoint/2010/main" val="588736970"/>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475656" y="1556792"/>
            <a:ext cx="4680520" cy="2585323"/>
          </a:xfrm>
          <a:prstGeom prst="rect">
            <a:avLst/>
          </a:prstGeom>
          <a:noFill/>
        </p:spPr>
        <p:txBody>
          <a:bodyPr wrap="square" rtlCol="0">
            <a:spAutoFit/>
          </a:bodyPr>
          <a:lstStyle/>
          <a:p>
            <a:r>
              <a:rPr lang="es-AR" sz="3600" dirty="0" err="1" smtClean="0"/>
              <a:t>Parts</a:t>
            </a:r>
            <a:r>
              <a:rPr lang="es-AR" sz="3600" dirty="0" smtClean="0"/>
              <a:t> of </a:t>
            </a:r>
            <a:r>
              <a:rPr lang="es-AR" sz="3600" dirty="0" err="1" smtClean="0"/>
              <a:t>an</a:t>
            </a:r>
            <a:r>
              <a:rPr lang="es-AR" sz="3600" dirty="0" smtClean="0"/>
              <a:t> </a:t>
            </a:r>
            <a:r>
              <a:rPr lang="es-AR" sz="3600" dirty="0" err="1" smtClean="0"/>
              <a:t>essay</a:t>
            </a:r>
            <a:r>
              <a:rPr lang="es-AR" sz="3600" dirty="0" smtClean="0"/>
              <a:t>: </a:t>
            </a:r>
          </a:p>
          <a:p>
            <a:pPr marL="285750" indent="-285750">
              <a:buFont typeface="Wingdings" pitchFamily="2" charset="2"/>
              <a:buChar char="ü"/>
            </a:pPr>
            <a:r>
              <a:rPr lang="en-US" sz="3600" b="1" dirty="0" smtClean="0"/>
              <a:t>Introduction </a:t>
            </a:r>
          </a:p>
          <a:p>
            <a:pPr marL="285750" indent="-285750">
              <a:buFont typeface="Wingdings" pitchFamily="2" charset="2"/>
              <a:buChar char="ü"/>
            </a:pPr>
            <a:r>
              <a:rPr lang="en-US" sz="3600" b="1" dirty="0" smtClean="0"/>
              <a:t>Body</a:t>
            </a:r>
          </a:p>
          <a:p>
            <a:pPr marL="285750" indent="-285750">
              <a:buFont typeface="Wingdings" pitchFamily="2" charset="2"/>
              <a:buChar char="ü"/>
            </a:pPr>
            <a:r>
              <a:rPr lang="en-US" sz="3600" b="1" dirty="0" smtClean="0"/>
              <a:t>Conclusion</a:t>
            </a:r>
          </a:p>
          <a:p>
            <a:endParaRPr lang="es-AR" dirty="0" smtClean="0"/>
          </a:p>
        </p:txBody>
      </p:sp>
      <p:pic>
        <p:nvPicPr>
          <p:cNvPr id="3" name="Picture 6" descr="C:\Documents and Settings\Sue Stindt\Desktop\writing.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56176" y="1430960"/>
            <a:ext cx="2088232" cy="2888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468621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349" t="4775" r="5686" b="2400"/>
          <a:stretch/>
        </p:blipFill>
        <p:spPr bwMode="auto">
          <a:xfrm>
            <a:off x="1259632" y="548680"/>
            <a:ext cx="6264696" cy="5904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6381307"/>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609600"/>
            <a:ext cx="7772400" cy="838200"/>
          </a:xfrm>
          <a:prstGeom prst="rect">
            <a:avLst/>
          </a:prstGeom>
          <a:solidFill>
            <a:srgbClr val="009999"/>
          </a:solidFill>
          <a:ln w="38100">
            <a:solidFill>
              <a:schemeClr val="tx1"/>
            </a:solidFill>
            <a:miter lim="800000"/>
            <a:headEnd/>
            <a:tailEnd/>
          </a:ln>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smtClean="0"/>
              <a:t>The Introduction…</a:t>
            </a:r>
            <a:endParaRPr lang="en-US" b="1" dirty="0"/>
          </a:p>
        </p:txBody>
      </p:sp>
      <p:sp>
        <p:nvSpPr>
          <p:cNvPr id="3" name="Text Box 3"/>
          <p:cNvSpPr txBox="1">
            <a:spLocks noChangeArrowheads="1"/>
          </p:cNvSpPr>
          <p:nvPr/>
        </p:nvSpPr>
        <p:spPr bwMode="auto">
          <a:xfrm>
            <a:off x="685800" y="1752600"/>
            <a:ext cx="7086600" cy="173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en-US" b="1" dirty="0"/>
              <a:t>The introduction is often called “</a:t>
            </a:r>
            <a:r>
              <a:rPr lang="en-US" b="1" dirty="0">
                <a:solidFill>
                  <a:srgbClr val="FF0000"/>
                </a:solidFill>
              </a:rPr>
              <a:t>the lead</a:t>
            </a:r>
            <a:r>
              <a:rPr lang="en-US" b="1" dirty="0"/>
              <a:t>.”</a:t>
            </a:r>
          </a:p>
          <a:p>
            <a:pPr eaLnBrk="1" hangingPunct="1">
              <a:spcBef>
                <a:spcPct val="50000"/>
              </a:spcBef>
            </a:pPr>
            <a:r>
              <a:rPr lang="en-US" b="1" dirty="0"/>
              <a:t>A good lead must have a “hook” or a “grabber” – a strong statement that “grabs” the readers’ attention or “pulls readers in.”</a:t>
            </a:r>
          </a:p>
        </p:txBody>
      </p:sp>
      <p:pic>
        <p:nvPicPr>
          <p:cNvPr id="4" name="Picture 7" descr="sport-fishing2"/>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2667000"/>
            <a:ext cx="1817688" cy="124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p:nvSpPr>
        <p:spPr bwMode="auto">
          <a:xfrm>
            <a:off x="1143000" y="3962400"/>
            <a:ext cx="5791200" cy="1044575"/>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en-US" sz="2000" b="1" dirty="0">
                <a:latin typeface="Trebuchet MS" pitchFamily="34" charset="0"/>
                <a:cs typeface="Times New Roman" charset="0"/>
              </a:rPr>
              <a:t>Most importantly, an introductory paragraph must define the essay’s meaning or theme.  The purpose of the essay must be clear.</a:t>
            </a:r>
            <a:endParaRPr lang="en-US" sz="4000" b="1" dirty="0"/>
          </a:p>
        </p:txBody>
      </p:sp>
      <p:sp>
        <p:nvSpPr>
          <p:cNvPr id="6" name="Text Box 8"/>
          <p:cNvSpPr txBox="1">
            <a:spLocks noChangeArrowheads="1"/>
          </p:cNvSpPr>
          <p:nvPr/>
        </p:nvSpPr>
        <p:spPr bwMode="auto">
          <a:xfrm>
            <a:off x="838200" y="5181600"/>
            <a:ext cx="743108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r>
              <a:rPr lang="en-US" b="1" dirty="0"/>
              <a:t>A lead may be one single paragraph or may extend to several paragraphs.</a:t>
            </a:r>
          </a:p>
        </p:txBody>
      </p:sp>
    </p:spTree>
    <p:extLst>
      <p:ext uri="{BB962C8B-B14F-4D97-AF65-F5344CB8AC3E}">
        <p14:creationId xmlns:p14="http://schemas.microsoft.com/office/powerpoint/2010/main" val="2072569563"/>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txBox="1">
            <a:spLocks noChangeArrowheads="1"/>
          </p:cNvSpPr>
          <p:nvPr/>
        </p:nvSpPr>
        <p:spPr>
          <a:xfrm>
            <a:off x="685800" y="609600"/>
            <a:ext cx="7772400" cy="914400"/>
          </a:xfrm>
          <a:prstGeom prst="rect">
            <a:avLst/>
          </a:prstGeom>
          <a:solidFill>
            <a:srgbClr val="009999"/>
          </a:solidFill>
          <a:ln w="38100">
            <a:solidFill>
              <a:schemeClr val="tx1"/>
            </a:solidFill>
            <a:miter lim="800000"/>
            <a:headEnd/>
            <a:tailEnd/>
          </a:ln>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t>The Introduction…</a:t>
            </a:r>
            <a:endParaRPr lang="en-US" b="1" dirty="0"/>
          </a:p>
        </p:txBody>
      </p:sp>
      <p:sp>
        <p:nvSpPr>
          <p:cNvPr id="3" name="Text Box 5"/>
          <p:cNvSpPr txBox="1">
            <a:spLocks noChangeArrowheads="1"/>
          </p:cNvSpPr>
          <p:nvPr/>
        </p:nvSpPr>
        <p:spPr bwMode="auto">
          <a:xfrm>
            <a:off x="685800" y="1772816"/>
            <a:ext cx="7772400" cy="458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defRPr>
            </a:lvl1pPr>
            <a:lvl2pPr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r>
              <a:rPr lang="en-US" sz="3200" b="1" dirty="0">
                <a:solidFill>
                  <a:srgbClr val="000000"/>
                </a:solidFill>
              </a:rPr>
              <a:t>A solid introduction will:</a:t>
            </a:r>
            <a:endParaRPr lang="en-US" sz="3200" dirty="0">
              <a:solidFill>
                <a:srgbClr val="000000"/>
              </a:solidFill>
            </a:endParaRPr>
          </a:p>
          <a:p>
            <a:pPr lvl="1" eaLnBrk="1" hangingPunct="1">
              <a:buFontTx/>
              <a:buChar char="•"/>
            </a:pPr>
            <a:r>
              <a:rPr lang="en-US" sz="3200" b="1" dirty="0"/>
              <a:t>Arouse the reader’s interest </a:t>
            </a:r>
            <a:endParaRPr lang="en-US" sz="3200" dirty="0"/>
          </a:p>
          <a:p>
            <a:pPr lvl="1" eaLnBrk="1" hangingPunct="1">
              <a:buFontTx/>
              <a:buChar char="•"/>
            </a:pPr>
            <a:r>
              <a:rPr lang="en-US" sz="3200" b="1" dirty="0"/>
              <a:t>Set the scene--provide background or</a:t>
            </a:r>
            <a:br>
              <a:rPr lang="en-US" sz="3200" b="1" dirty="0"/>
            </a:br>
            <a:r>
              <a:rPr lang="en-US" sz="3200" b="1" dirty="0"/>
              <a:t>  context</a:t>
            </a:r>
          </a:p>
          <a:p>
            <a:pPr lvl="1" eaLnBrk="1" hangingPunct="1">
              <a:buFontTx/>
              <a:buChar char="•"/>
            </a:pPr>
            <a:r>
              <a:rPr lang="en-US" sz="3200" b="1" dirty="0"/>
              <a:t>Reveal tension or conflict</a:t>
            </a:r>
            <a:endParaRPr lang="en-US" sz="3200" dirty="0"/>
          </a:p>
          <a:p>
            <a:pPr lvl="1" eaLnBrk="1" hangingPunct="1">
              <a:buFontTx/>
              <a:buChar char="•"/>
            </a:pPr>
            <a:r>
              <a:rPr lang="en-US" sz="3200" b="1" dirty="0"/>
              <a:t>Interpret an experience (briefly)</a:t>
            </a:r>
            <a:endParaRPr lang="en-US" sz="3200" dirty="0"/>
          </a:p>
          <a:p>
            <a:pPr lvl="1" eaLnBrk="1" hangingPunct="1">
              <a:buFontTx/>
              <a:buChar char="•"/>
            </a:pPr>
            <a:r>
              <a:rPr lang="en-US" sz="3200" b="1" dirty="0"/>
              <a:t>Identify the theme or idea that the</a:t>
            </a:r>
            <a:br>
              <a:rPr lang="en-US" sz="3200" b="1" dirty="0"/>
            </a:br>
            <a:r>
              <a:rPr lang="en-US" sz="3200" b="1" dirty="0"/>
              <a:t>  writer will explore</a:t>
            </a:r>
            <a:r>
              <a:rPr lang="en-US" b="1" dirty="0"/>
              <a:t> </a:t>
            </a:r>
            <a:endParaRPr lang="en-US" dirty="0"/>
          </a:p>
          <a:p>
            <a:pPr eaLnBrk="1" hangingPunct="1">
              <a:spcBef>
                <a:spcPct val="50000"/>
              </a:spcBef>
            </a:pPr>
            <a:endParaRPr lang="en-US" dirty="0"/>
          </a:p>
        </p:txBody>
      </p:sp>
    </p:spTree>
    <p:extLst>
      <p:ext uri="{BB962C8B-B14F-4D97-AF65-F5344CB8AC3E}">
        <p14:creationId xmlns:p14="http://schemas.microsoft.com/office/powerpoint/2010/main" val="3007508510"/>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txBox="1">
            <a:spLocks noChangeArrowheads="1"/>
          </p:cNvSpPr>
          <p:nvPr/>
        </p:nvSpPr>
        <p:spPr>
          <a:xfrm>
            <a:off x="685800" y="609600"/>
            <a:ext cx="7772400" cy="914400"/>
          </a:xfrm>
          <a:prstGeom prst="rect">
            <a:avLst/>
          </a:prstGeom>
          <a:solidFill>
            <a:srgbClr val="009999"/>
          </a:solidFill>
          <a:ln w="38100">
            <a:solidFill>
              <a:schemeClr val="tx1"/>
            </a:solidFill>
            <a:miter lim="800000"/>
            <a:headEnd/>
            <a:tailEnd/>
          </a:ln>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t>The Introduction…</a:t>
            </a:r>
            <a:endParaRPr lang="en-US" b="1" dirty="0"/>
          </a:p>
        </p:txBody>
      </p:sp>
      <p:sp>
        <p:nvSpPr>
          <p:cNvPr id="3" name="Rectangle 3"/>
          <p:cNvSpPr txBox="1">
            <a:spLocks noChangeArrowheads="1"/>
          </p:cNvSpPr>
          <p:nvPr/>
        </p:nvSpPr>
        <p:spPr>
          <a:xfrm>
            <a:off x="457200" y="1600200"/>
            <a:ext cx="8229600" cy="45259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General statement:</a:t>
            </a:r>
          </a:p>
          <a:p>
            <a:pPr lvl="2">
              <a:buFont typeface="Wingdings" pitchFamily="2" charset="2"/>
              <a:buChar char="Ø"/>
            </a:pPr>
            <a:r>
              <a:rPr lang="en-US" dirty="0" smtClean="0"/>
              <a:t> introduces the general topic of the essay.</a:t>
            </a:r>
          </a:p>
          <a:p>
            <a:pPr lvl="2">
              <a:buFont typeface="Wingdings" pitchFamily="2" charset="2"/>
              <a:buChar char="Ø"/>
            </a:pPr>
            <a:r>
              <a:rPr lang="en-US" dirty="0"/>
              <a:t>c</a:t>
            </a:r>
            <a:r>
              <a:rPr lang="en-US" dirty="0" smtClean="0"/>
              <a:t>apture the reader’s interest</a:t>
            </a:r>
          </a:p>
          <a:p>
            <a:r>
              <a:rPr lang="en-US" dirty="0" smtClean="0"/>
              <a:t> Additional statements that lead into the thesis statement.</a:t>
            </a:r>
          </a:p>
          <a:p>
            <a:r>
              <a:rPr lang="en-US" dirty="0" smtClean="0"/>
              <a:t> Thesis statement: </a:t>
            </a:r>
          </a:p>
          <a:p>
            <a:pPr lvl="2">
              <a:buFont typeface="Wingdings" pitchFamily="2" charset="2"/>
              <a:buChar char="Ø"/>
            </a:pPr>
            <a:r>
              <a:rPr lang="en-US" dirty="0" smtClean="0"/>
              <a:t>States the specific topic</a:t>
            </a:r>
          </a:p>
          <a:p>
            <a:pPr lvl="2">
              <a:buFont typeface="Wingdings" pitchFamily="2" charset="2"/>
              <a:buChar char="Ø"/>
            </a:pPr>
            <a:r>
              <a:rPr lang="en-US" dirty="0" smtClean="0"/>
              <a:t>contains </a:t>
            </a:r>
            <a:r>
              <a:rPr lang="en-US" dirty="0"/>
              <a:t>the focus of your essay </a:t>
            </a:r>
            <a:endParaRPr lang="en-US" dirty="0" smtClean="0"/>
          </a:p>
          <a:p>
            <a:pPr lvl="2">
              <a:buFont typeface="Wingdings" pitchFamily="2" charset="2"/>
              <a:buChar char="Ø"/>
            </a:pPr>
            <a:r>
              <a:rPr lang="en-US" dirty="0" smtClean="0"/>
              <a:t>tells </a:t>
            </a:r>
            <a:r>
              <a:rPr lang="en-US" dirty="0"/>
              <a:t>your reader what the essay is going to be about</a:t>
            </a:r>
          </a:p>
        </p:txBody>
      </p:sp>
    </p:spTree>
    <p:extLst>
      <p:ext uri="{BB962C8B-B14F-4D97-AF65-F5344CB8AC3E}">
        <p14:creationId xmlns:p14="http://schemas.microsoft.com/office/powerpoint/2010/main" val="681515239"/>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dad">
  <a:themeElements>
    <a:clrScheme name="Clarida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dad">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68</TotalTime>
  <Words>1851</Words>
  <Application>Microsoft Office PowerPoint</Application>
  <PresentationFormat>Presentación en pantalla (4:3)</PresentationFormat>
  <Paragraphs>141</Paragraphs>
  <Slides>30</Slides>
  <Notes>0</Notes>
  <HiddenSlides>0</HiddenSlides>
  <MMClips>0</MMClips>
  <ScaleCrop>false</ScaleCrop>
  <HeadingPairs>
    <vt:vector size="4" baseType="variant">
      <vt:variant>
        <vt:lpstr>Tema</vt:lpstr>
      </vt:variant>
      <vt:variant>
        <vt:i4>1</vt:i4>
      </vt:variant>
      <vt:variant>
        <vt:lpstr>Títulos de diapositiva</vt:lpstr>
      </vt:variant>
      <vt:variant>
        <vt:i4>30</vt:i4>
      </vt:variant>
    </vt:vector>
  </HeadingPairs>
  <TitlesOfParts>
    <vt:vector size="31" baseType="lpstr">
      <vt:lpstr>Claridad</vt:lpstr>
      <vt:lpstr>Writing an Essay</vt:lpstr>
      <vt:lpstr>In the world around us, most manmade structures and objects have a purpose or a function.  If we analyze the structures, we realize that the design and parts support the purpose.</vt:lpstr>
      <vt:lpstr>Presentación de PowerPoint</vt:lpstr>
      <vt:lpstr>Essays need structure, too…</vt:lpstr>
      <vt:lpstr>Presentación de PowerPoint</vt:lpstr>
      <vt:lpstr>Presentación de PowerPoint</vt:lpstr>
      <vt:lpstr>Presentación de PowerPoint</vt:lpstr>
      <vt:lpstr>Presentación de PowerPoint</vt:lpstr>
      <vt:lpstr>Presentación de PowerPoint</vt:lpstr>
      <vt:lpstr>Presentación de PowerPoint</vt:lpstr>
      <vt:lpstr>Example of a General Statement</vt:lpstr>
      <vt:lpstr>After you make a general statement…</vt:lpstr>
      <vt:lpstr>Thesis statement</vt:lpstr>
      <vt:lpstr>Example of an Introduction:</vt:lpstr>
      <vt:lpstr>Body</vt:lpstr>
      <vt:lpstr>Body</vt:lpstr>
      <vt:lpstr>Body</vt:lpstr>
      <vt:lpstr>Body</vt:lpstr>
      <vt:lpstr>Body paragraphs</vt:lpstr>
      <vt:lpstr>A paragraph might look like this…</vt:lpstr>
      <vt:lpstr>BALANCE!!!</vt:lpstr>
      <vt:lpstr>Sample body paragraph</vt:lpstr>
      <vt:lpstr>Sample body paragraph</vt:lpstr>
      <vt:lpstr>Another example of a body paragraph…</vt:lpstr>
      <vt:lpstr>Presentación de PowerPoint</vt:lpstr>
      <vt:lpstr>Presentación de PowerPoint</vt:lpstr>
      <vt:lpstr>Conclusion</vt:lpstr>
      <vt:lpstr>Conclusion (specific to general)…</vt:lpstr>
      <vt:lpstr>Conclusion</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an Essay</dc:title>
  <dc:creator>Carina</dc:creator>
  <cp:lastModifiedBy>Carina</cp:lastModifiedBy>
  <cp:revision>10</cp:revision>
  <dcterms:created xsi:type="dcterms:W3CDTF">2013-05-09T19:24:57Z</dcterms:created>
  <dcterms:modified xsi:type="dcterms:W3CDTF">2013-05-09T20:33:54Z</dcterms:modified>
</cp:coreProperties>
</file>